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9144000" cy="51435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72"/>
  </p:normalViewPr>
  <p:slideViewPr>
    <p:cSldViewPr>
      <p:cViewPr varScale="1">
        <p:scale>
          <a:sx n="108" d="100"/>
          <a:sy n="108" d="100"/>
        </p:scale>
        <p:origin x="730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9050" y="1899411"/>
            <a:ext cx="148590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8162" y="2677668"/>
            <a:ext cx="522767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34343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23766" y="17779"/>
            <a:ext cx="129646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5043" y="1751076"/>
            <a:ext cx="6873913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80880" y="1364995"/>
            <a:ext cx="5521960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463165">
              <a:lnSpc>
                <a:spcPct val="100800"/>
              </a:lnSpc>
              <a:spcBef>
                <a:spcPts val="50"/>
              </a:spcBef>
            </a:pPr>
            <a:r>
              <a:rPr sz="4800" b="1" spc="-175" dirty="0">
                <a:solidFill>
                  <a:srgbClr val="434343"/>
                </a:solidFill>
                <a:latin typeface="Tahoma"/>
                <a:cs typeface="Tahoma"/>
              </a:rPr>
              <a:t>L</a:t>
            </a:r>
            <a:r>
              <a:rPr sz="4800" b="1" spc="-155" dirty="0">
                <a:solidFill>
                  <a:srgbClr val="434343"/>
                </a:solidFill>
                <a:latin typeface="Tahoma"/>
                <a:cs typeface="Tahoma"/>
              </a:rPr>
              <a:t>Ậ</a:t>
            </a:r>
            <a:r>
              <a:rPr sz="4800" b="1" spc="-190" dirty="0">
                <a:solidFill>
                  <a:srgbClr val="434343"/>
                </a:solidFill>
                <a:latin typeface="Tahoma"/>
                <a:cs typeface="Tahoma"/>
              </a:rPr>
              <a:t>P</a:t>
            </a:r>
            <a:r>
              <a:rPr sz="4800" b="1" spc="-3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4800" b="1" spc="515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r>
              <a:rPr sz="4800" b="1" spc="-540" dirty="0">
                <a:solidFill>
                  <a:srgbClr val="434343"/>
                </a:solidFill>
                <a:latin typeface="Tahoma"/>
                <a:cs typeface="Tahoma"/>
              </a:rPr>
              <a:t>R</a:t>
            </a:r>
            <a:r>
              <a:rPr sz="4800" b="1" spc="-1075" dirty="0">
                <a:solidFill>
                  <a:srgbClr val="434343"/>
                </a:solidFill>
                <a:latin typeface="Tahoma"/>
                <a:cs typeface="Tahoma"/>
              </a:rPr>
              <a:t>Ì</a:t>
            </a:r>
            <a:r>
              <a:rPr sz="4800" b="1" spc="-390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4800" b="1" spc="-395" dirty="0">
                <a:solidFill>
                  <a:srgbClr val="434343"/>
                </a:solidFill>
                <a:latin typeface="Tahoma"/>
                <a:cs typeface="Tahoma"/>
              </a:rPr>
              <a:t>H </a:t>
            </a:r>
            <a:r>
              <a:rPr sz="4800" b="1" spc="-13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4800" b="1" spc="-240" dirty="0">
                <a:solidFill>
                  <a:srgbClr val="434343"/>
                </a:solidFill>
                <a:latin typeface="Tahoma"/>
                <a:cs typeface="Tahoma"/>
              </a:rPr>
              <a:t>PH</a:t>
            </a:r>
            <a:r>
              <a:rPr sz="4800" b="1" spc="-225" dirty="0">
                <a:solidFill>
                  <a:srgbClr val="434343"/>
                </a:solidFill>
                <a:latin typeface="Tahoma"/>
                <a:cs typeface="Tahoma"/>
              </a:rPr>
              <a:t>Â</a:t>
            </a:r>
            <a:r>
              <a:rPr sz="4800" b="1" spc="-235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4800" b="1" spc="-3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4800" b="1" spc="-245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r>
              <a:rPr sz="4800" b="1" spc="-190" dirty="0">
                <a:solidFill>
                  <a:srgbClr val="434343"/>
                </a:solidFill>
                <a:latin typeface="Tahoma"/>
                <a:cs typeface="Tahoma"/>
              </a:rPr>
              <a:t>Í</a:t>
            </a:r>
            <a:r>
              <a:rPr sz="4800" b="1" spc="-385" dirty="0">
                <a:solidFill>
                  <a:srgbClr val="434343"/>
                </a:solidFill>
                <a:latin typeface="Tahoma"/>
                <a:cs typeface="Tahoma"/>
              </a:rPr>
              <a:t>C</a:t>
            </a:r>
            <a:r>
              <a:rPr sz="4800" b="1" spc="-355" dirty="0">
                <a:solidFill>
                  <a:srgbClr val="434343"/>
                </a:solidFill>
                <a:latin typeface="Tahoma"/>
                <a:cs typeface="Tahoma"/>
              </a:rPr>
              <a:t>H</a:t>
            </a:r>
            <a:r>
              <a:rPr sz="4800" b="1" spc="-3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4800" b="1" spc="-365" dirty="0">
                <a:solidFill>
                  <a:srgbClr val="434343"/>
                </a:solidFill>
                <a:latin typeface="Tahoma"/>
                <a:cs typeface="Tahoma"/>
              </a:rPr>
              <a:t>D</a:t>
            </a:r>
            <a:r>
              <a:rPr sz="4800" b="1" spc="-229" dirty="0">
                <a:solidFill>
                  <a:srgbClr val="434343"/>
                </a:solidFill>
                <a:latin typeface="Tahoma"/>
                <a:cs typeface="Tahoma"/>
              </a:rPr>
              <a:t>Ữ</a:t>
            </a:r>
            <a:r>
              <a:rPr sz="4800" b="1" spc="-3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4800" b="1" spc="-315" dirty="0">
                <a:solidFill>
                  <a:srgbClr val="434343"/>
                </a:solidFill>
                <a:latin typeface="Tahoma"/>
                <a:cs typeface="Tahoma"/>
              </a:rPr>
              <a:t>L</a:t>
            </a:r>
            <a:r>
              <a:rPr sz="4800" b="1" spc="-1060" dirty="0">
                <a:solidFill>
                  <a:srgbClr val="434343"/>
                </a:solidFill>
                <a:latin typeface="Tahoma"/>
                <a:cs typeface="Tahoma"/>
              </a:rPr>
              <a:t>I</a:t>
            </a:r>
            <a:r>
              <a:rPr sz="4800" b="1" spc="-320" dirty="0">
                <a:solidFill>
                  <a:srgbClr val="434343"/>
                </a:solidFill>
                <a:latin typeface="Tahoma"/>
                <a:cs typeface="Tahoma"/>
              </a:rPr>
              <a:t>Ệ</a:t>
            </a:r>
            <a:r>
              <a:rPr sz="4800" b="1" spc="-395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8115" y="3471897"/>
            <a:ext cx="292608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75" dirty="0">
                <a:solidFill>
                  <a:srgbClr val="434343"/>
                </a:solidFill>
                <a:latin typeface="Microsoft Sans Serif"/>
                <a:cs typeface="Microsoft Sans Serif"/>
              </a:rPr>
              <a:t>G</a:t>
            </a:r>
            <a:r>
              <a:rPr sz="1950" spc="-80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r>
              <a:rPr sz="1950" spc="-150" dirty="0">
                <a:solidFill>
                  <a:srgbClr val="434343"/>
                </a:solidFill>
                <a:latin typeface="Microsoft Sans Serif"/>
                <a:cs typeface="Microsoft Sans Serif"/>
              </a:rPr>
              <a:t>ả</a:t>
            </a:r>
            <a:r>
              <a:rPr sz="1950" spc="-13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114" dirty="0">
                <a:solidFill>
                  <a:srgbClr val="434343"/>
                </a:solidFill>
                <a:latin typeface="Microsoft Sans Serif"/>
                <a:cs typeface="Microsoft Sans Serif"/>
              </a:rPr>
              <a:t>g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Vi</a:t>
            </a:r>
            <a:r>
              <a:rPr sz="1950" spc="-165" dirty="0">
                <a:solidFill>
                  <a:srgbClr val="434343"/>
                </a:solidFill>
                <a:latin typeface="Microsoft Sans Serif"/>
                <a:cs typeface="Microsoft Sans Serif"/>
              </a:rPr>
              <a:t>ê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40" dirty="0">
                <a:solidFill>
                  <a:srgbClr val="434343"/>
                </a:solidFill>
                <a:latin typeface="Microsoft Sans Serif"/>
                <a:cs typeface="Microsoft Sans Serif"/>
              </a:rPr>
              <a:t>:</a:t>
            </a:r>
            <a:r>
              <a:rPr sz="1950" spc="-7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Tr</a:t>
            </a:r>
            <a:r>
              <a:rPr sz="195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ư</a:t>
            </a:r>
            <a:r>
              <a:rPr sz="1950" spc="-100" dirty="0">
                <a:solidFill>
                  <a:srgbClr val="434343"/>
                </a:solidFill>
                <a:latin typeface="Microsoft Sans Serif"/>
                <a:cs typeface="Microsoft Sans Serif"/>
              </a:rPr>
              <a:t>ơ</a:t>
            </a:r>
            <a:r>
              <a:rPr sz="1950" spc="-13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114" dirty="0">
                <a:solidFill>
                  <a:srgbClr val="434343"/>
                </a:solidFill>
                <a:latin typeface="Microsoft Sans Serif"/>
                <a:cs typeface="Microsoft Sans Serif"/>
              </a:rPr>
              <a:t>g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215" dirty="0">
                <a:solidFill>
                  <a:srgbClr val="434343"/>
                </a:solidFill>
                <a:latin typeface="Microsoft Sans Serif"/>
                <a:cs typeface="Microsoft Sans Serif"/>
              </a:rPr>
              <a:t>V</a:t>
            </a:r>
            <a:r>
              <a:rPr sz="195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ĩ</a:t>
            </a:r>
            <a:r>
              <a:rPr sz="1950" spc="-13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h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35" dirty="0">
                <a:solidFill>
                  <a:srgbClr val="434343"/>
                </a:solidFill>
                <a:latin typeface="Microsoft Sans Serif"/>
                <a:cs typeface="Microsoft Sans Serif"/>
              </a:rPr>
              <a:t>L</a:t>
            </a:r>
            <a:r>
              <a:rPr sz="195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nh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77025" y="3176003"/>
            <a:ext cx="2460625" cy="0"/>
          </a:xfrm>
          <a:custGeom>
            <a:avLst/>
            <a:gdLst/>
            <a:ahLst/>
            <a:cxnLst/>
            <a:rect l="l" t="t" r="r" b="b"/>
            <a:pathLst>
              <a:path w="2460625">
                <a:moveTo>
                  <a:pt x="0" y="0"/>
                </a:moveTo>
                <a:lnTo>
                  <a:pt x="2460001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DASHBOAR (1)" descr="DASHBOAR (1)">
            <a:hlinkClick r:id="" action="ppaction://media"/>
            <a:extLst>
              <a:ext uri="{FF2B5EF4-FFF2-40B4-BE49-F238E27FC236}">
                <a16:creationId xmlns:a16="http://schemas.microsoft.com/office/drawing/2014/main" id="{17A6B2E7-B0FA-254B-A911-A439BE9A9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200" y="0"/>
            <a:ext cx="93726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3766" y="17779"/>
            <a:ext cx="15093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KẾ</a:t>
            </a:r>
            <a:r>
              <a:rPr lang="en-VN" spc="-150" dirty="0"/>
              <a:t>T</a:t>
            </a:r>
            <a:r>
              <a:rPr spc="-150" dirty="0"/>
              <a:t> QUẢ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6093" y="1241043"/>
            <a:ext cx="168148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434343"/>
                </a:solidFill>
                <a:latin typeface="Roboto Lt"/>
                <a:cs typeface="Roboto Lt"/>
              </a:rPr>
              <a:t>*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65" dirty="0">
                <a:solidFill>
                  <a:srgbClr val="434343"/>
                </a:solidFill>
                <a:latin typeface="Roboto Lt"/>
                <a:cs typeface="Roboto Lt"/>
              </a:rPr>
              <a:t>r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q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6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ổ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s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ố 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â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120" dirty="0">
                <a:solidFill>
                  <a:srgbClr val="434343"/>
                </a:solidFill>
                <a:latin typeface="Microsoft Sans Serif"/>
                <a:cs typeface="Microsoft Sans Serif"/>
              </a:rPr>
              <a:t>ủ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2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145" dirty="0">
                <a:solidFill>
                  <a:srgbClr val="434343"/>
                </a:solidFill>
                <a:latin typeface="Microsoft Sans Serif"/>
                <a:cs typeface="Microsoft Sans Serif"/>
              </a:rPr>
              <a:t>ă</a:t>
            </a:r>
            <a:r>
              <a:rPr sz="1600" spc="-200" dirty="0">
                <a:solidFill>
                  <a:srgbClr val="434343"/>
                </a:solidFill>
                <a:latin typeface="Roboto Lt"/>
                <a:cs typeface="Roboto Lt"/>
              </a:rPr>
              <a:t>m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2010</a:t>
            </a:r>
            <a:r>
              <a:rPr sz="1600" spc="-260" dirty="0">
                <a:solidFill>
                  <a:srgbClr val="434343"/>
                </a:solidFill>
                <a:latin typeface="Roboto Lt"/>
                <a:cs typeface="Roboto Lt"/>
              </a:rPr>
              <a:t>-</a:t>
            </a:r>
            <a:endParaRPr sz="160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2012</a:t>
            </a:r>
            <a:endParaRPr sz="160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2221" y="659891"/>
            <a:ext cx="948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35" dirty="0">
                <a:solidFill>
                  <a:srgbClr val="434343"/>
                </a:solidFill>
                <a:latin typeface="Tahoma"/>
                <a:cs typeface="Tahoma"/>
              </a:rPr>
              <a:t>c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ộ</a:t>
            </a:r>
            <a:r>
              <a:rPr sz="1400" b="1" spc="-10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0437" y="2583518"/>
            <a:ext cx="1379855" cy="1007744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03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Tahoma"/>
                <a:cs typeface="Tahoma"/>
              </a:rPr>
              <a:t>tr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ò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200" spc="-114" dirty="0">
                <a:solidFill>
                  <a:srgbClr val="434343"/>
                </a:solidFill>
                <a:latin typeface="Microsoft Sans Serif"/>
                <a:cs typeface="Microsoft Sans Serif"/>
              </a:rPr>
              <a:t>T</a:t>
            </a:r>
            <a:r>
              <a:rPr sz="12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ừ</a:t>
            </a:r>
            <a:r>
              <a:rPr sz="12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20</a:t>
            </a:r>
            <a:r>
              <a:rPr sz="1200" spc="-90" dirty="0">
                <a:solidFill>
                  <a:srgbClr val="434343"/>
                </a:solidFill>
                <a:latin typeface="Microsoft Sans Serif"/>
                <a:cs typeface="Microsoft Sans Serif"/>
              </a:rPr>
              <a:t>-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54</a:t>
            </a:r>
            <a:r>
              <a:rPr sz="12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t</a:t>
            </a:r>
            <a:r>
              <a:rPr sz="120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u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ổ</a:t>
            </a:r>
            <a:r>
              <a:rPr sz="12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415"/>
              </a:lnSpc>
              <a:spcBef>
                <a:spcPts val="50"/>
              </a:spcBef>
            </a:pPr>
            <a:r>
              <a:rPr sz="1200" spc="-185" dirty="0">
                <a:solidFill>
                  <a:srgbClr val="434343"/>
                </a:solidFill>
                <a:latin typeface="Microsoft Sans Serif"/>
                <a:cs typeface="Microsoft Sans Serif"/>
              </a:rPr>
              <a:t>D</a:t>
            </a:r>
            <a:r>
              <a:rPr sz="12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ư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ớ</a:t>
            </a:r>
            <a:r>
              <a:rPr sz="12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r>
              <a:rPr sz="12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19</a:t>
            </a:r>
            <a:r>
              <a:rPr sz="12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t</a:t>
            </a:r>
            <a:r>
              <a:rPr sz="1200" spc="-95" dirty="0">
                <a:solidFill>
                  <a:srgbClr val="434343"/>
                </a:solidFill>
                <a:latin typeface="Microsoft Sans Serif"/>
                <a:cs typeface="Microsoft Sans Serif"/>
              </a:rPr>
              <a:t>u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ổ</a:t>
            </a:r>
            <a:r>
              <a:rPr sz="12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ts val="1415"/>
              </a:lnSpc>
            </a:pPr>
            <a:r>
              <a:rPr sz="1200" spc="-90" dirty="0">
                <a:solidFill>
                  <a:srgbClr val="434343"/>
                </a:solidFill>
                <a:latin typeface="Microsoft Sans Serif"/>
                <a:cs typeface="Microsoft Sans Serif"/>
              </a:rPr>
              <a:t>Tr</a:t>
            </a:r>
            <a:r>
              <a:rPr sz="1200" spc="-100" dirty="0">
                <a:solidFill>
                  <a:srgbClr val="434343"/>
                </a:solidFill>
                <a:latin typeface="Microsoft Sans Serif"/>
                <a:cs typeface="Microsoft Sans Serif"/>
              </a:rPr>
              <a:t>ê</a:t>
            </a:r>
            <a:r>
              <a:rPr sz="1200" spc="-9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2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55</a:t>
            </a:r>
            <a:r>
              <a:rPr sz="12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t</a:t>
            </a:r>
            <a:r>
              <a:rPr sz="120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u</a:t>
            </a:r>
            <a:r>
              <a:rPr sz="1200" spc="-85" dirty="0">
                <a:solidFill>
                  <a:srgbClr val="434343"/>
                </a:solidFill>
                <a:latin typeface="Microsoft Sans Serif"/>
                <a:cs typeface="Microsoft Sans Serif"/>
              </a:rPr>
              <a:t>ổ</a:t>
            </a:r>
            <a:r>
              <a:rPr sz="12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9134" y="644652"/>
            <a:ext cx="1040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Tahoma"/>
                <a:cs typeface="Tahoma"/>
              </a:rPr>
              <a:t>tr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ò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263232"/>
            <a:ext cx="9144000" cy="4885055"/>
            <a:chOff x="0" y="263232"/>
            <a:chExt cx="9144000" cy="4885055"/>
          </a:xfrm>
        </p:grpSpPr>
        <p:sp>
          <p:nvSpPr>
            <p:cNvPr id="8" name="object 8"/>
            <p:cNvSpPr/>
            <p:nvPr/>
          </p:nvSpPr>
          <p:spPr>
            <a:xfrm>
              <a:off x="4555744" y="879170"/>
              <a:ext cx="0" cy="4264660"/>
            </a:xfrm>
            <a:custGeom>
              <a:avLst/>
              <a:gdLst/>
              <a:ahLst/>
              <a:cxnLst/>
              <a:rect l="l" t="t" r="r" b="b"/>
              <a:pathLst>
                <a:path h="4264660">
                  <a:moveTo>
                    <a:pt x="0" y="0"/>
                  </a:moveTo>
                  <a:lnTo>
                    <a:pt x="1" y="426420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5579" y="263232"/>
              <a:ext cx="2448420" cy="28816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8915" y="534314"/>
              <a:ext cx="5275084" cy="3617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84" y="987932"/>
              <a:ext cx="2147518" cy="1166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80645"/>
              <a:ext cx="2917710" cy="24359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03869"/>
              <a:ext cx="3135249" cy="31396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52477" y="1290828"/>
            <a:ext cx="1113155" cy="998219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826769" marR="5080" indent="-60325" algn="r">
              <a:lnSpc>
                <a:spcPts val="890"/>
              </a:lnSpc>
              <a:spcBef>
                <a:spcPts val="185"/>
              </a:spcBef>
            </a:pPr>
            <a:r>
              <a:rPr sz="800" spc="-90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t</a:t>
            </a:r>
            <a:r>
              <a:rPr sz="800" spc="-40" dirty="0">
                <a:solidFill>
                  <a:srgbClr val="434343"/>
                </a:solidFill>
                <a:latin typeface="Roboto Lt"/>
                <a:cs typeface="Roboto Lt"/>
              </a:rPr>
              <a:t>r</a:t>
            </a:r>
            <a:r>
              <a:rPr sz="800" spc="-75" dirty="0">
                <a:solidFill>
                  <a:srgbClr val="434343"/>
                </a:solidFill>
                <a:latin typeface="Microsoft Sans Serif"/>
                <a:cs typeface="Microsoft Sans Serif"/>
              </a:rPr>
              <a:t>ắ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40" dirty="0">
                <a:solidFill>
                  <a:srgbClr val="434343"/>
                </a:solidFill>
                <a:latin typeface="Roboto Lt"/>
                <a:cs typeface="Roboto Lt"/>
              </a:rPr>
              <a:t>g  </a:t>
            </a:r>
            <a:r>
              <a:rPr sz="800" spc="-90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đ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e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endParaRPr sz="800">
              <a:latin typeface="Roboto Lt"/>
              <a:cs typeface="Roboto Lt"/>
            </a:endParaRPr>
          </a:p>
          <a:p>
            <a:pPr marR="5080" algn="r">
              <a:lnSpc>
                <a:spcPts val="925"/>
              </a:lnSpc>
              <a:spcBef>
                <a:spcPts val="30"/>
              </a:spcBef>
            </a:pPr>
            <a:r>
              <a:rPr sz="800" spc="-80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8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ố</a:t>
            </a:r>
            <a:r>
              <a:rPr sz="800" spc="-5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ây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B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8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o</a:t>
            </a:r>
            <a:r>
              <a:rPr sz="800" spc="-35" dirty="0">
                <a:solidFill>
                  <a:srgbClr val="434343"/>
                </a:solidFill>
                <a:latin typeface="Roboto Lt"/>
                <a:cs typeface="Roboto Lt"/>
              </a:rPr>
              <a:t>r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L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i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nh</a:t>
            </a:r>
            <a:endParaRPr sz="800">
              <a:latin typeface="Roboto Lt"/>
              <a:cs typeface="Roboto Lt"/>
            </a:endParaRPr>
          </a:p>
          <a:p>
            <a:pPr marR="5080" algn="r">
              <a:lnSpc>
                <a:spcPts val="925"/>
              </a:lnSpc>
            </a:pP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â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Á</a:t>
            </a:r>
            <a:endParaRPr sz="800">
              <a:latin typeface="Roboto Lt"/>
              <a:cs typeface="Roboto Lt"/>
            </a:endParaRPr>
          </a:p>
          <a:p>
            <a:pPr marL="356870" marR="5080" indent="131445" algn="r">
              <a:lnSpc>
                <a:spcPct val="105000"/>
              </a:lnSpc>
            </a:pP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8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ủ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t</a:t>
            </a:r>
            <a:r>
              <a:rPr sz="8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ộ</a:t>
            </a:r>
            <a:r>
              <a:rPr sz="800" spc="-5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0" dirty="0">
                <a:solidFill>
                  <a:srgbClr val="434343"/>
                </a:solidFill>
                <a:latin typeface="Roboto Lt"/>
                <a:cs typeface="Roboto Lt"/>
              </a:rPr>
              <a:t>k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800" spc="-45" dirty="0">
                <a:solidFill>
                  <a:srgbClr val="434343"/>
                </a:solidFill>
                <a:latin typeface="Roboto Lt"/>
                <a:cs typeface="Roboto Lt"/>
              </a:rPr>
              <a:t>ác  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2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8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ủ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t</a:t>
            </a:r>
            <a:r>
              <a:rPr sz="8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ộ</a:t>
            </a:r>
            <a:r>
              <a:rPr sz="800" spc="-5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800" spc="-40" dirty="0">
                <a:solidFill>
                  <a:srgbClr val="434343"/>
                </a:solidFill>
                <a:latin typeface="Roboto Lt"/>
                <a:cs typeface="Roboto Lt"/>
              </a:rPr>
              <a:t>r</a:t>
            </a:r>
            <a:r>
              <a:rPr sz="80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ở</a:t>
            </a:r>
            <a:r>
              <a:rPr sz="800" spc="-4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l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ê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endParaRPr sz="800">
              <a:latin typeface="Roboto Lt"/>
              <a:cs typeface="Roboto Lt"/>
            </a:endParaRPr>
          </a:p>
          <a:p>
            <a:pPr marR="5080" algn="r">
              <a:lnSpc>
                <a:spcPts val="890"/>
              </a:lnSpc>
            </a:pPr>
            <a:r>
              <a:rPr sz="800" spc="-95" dirty="0">
                <a:solidFill>
                  <a:srgbClr val="434343"/>
                </a:solidFill>
                <a:latin typeface="Roboto Lt"/>
                <a:cs typeface="Roboto Lt"/>
              </a:rPr>
              <a:t>M</a:t>
            </a:r>
            <a:r>
              <a:rPr sz="8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ỹ</a:t>
            </a:r>
            <a:r>
              <a:rPr sz="8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đ</a:t>
            </a:r>
            <a:r>
              <a:rPr sz="80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ỏ</a:t>
            </a:r>
            <a:r>
              <a:rPr sz="800" spc="-4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800" spc="-130" dirty="0">
                <a:solidFill>
                  <a:srgbClr val="434343"/>
                </a:solidFill>
                <a:latin typeface="Roboto Lt"/>
                <a:cs typeface="Roboto Lt"/>
              </a:rPr>
              <a:t>-</a:t>
            </a:r>
            <a:r>
              <a:rPr sz="800" spc="-1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30" dirty="0">
                <a:solidFill>
                  <a:srgbClr val="434343"/>
                </a:solidFill>
                <a:latin typeface="Roboto Lt"/>
                <a:cs typeface="Roboto Lt"/>
              </a:rPr>
              <a:t>l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50" dirty="0">
                <a:solidFill>
                  <a:srgbClr val="434343"/>
                </a:solidFill>
                <a:latin typeface="Roboto Lt"/>
                <a:cs typeface="Roboto Lt"/>
              </a:rPr>
              <a:t>sk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b</a:t>
            </a:r>
            <a:r>
              <a:rPr sz="800" spc="-75" dirty="0">
                <a:solidFill>
                  <a:srgbClr val="434343"/>
                </a:solidFill>
                <a:latin typeface="Microsoft Sans Serif"/>
                <a:cs typeface="Microsoft Sans Serif"/>
              </a:rPr>
              <a:t>ả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đ</a:t>
            </a:r>
            <a:r>
              <a:rPr sz="8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ị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endParaRPr sz="800">
              <a:latin typeface="Roboto Lt"/>
              <a:cs typeface="Roboto Lt"/>
            </a:endParaRPr>
          </a:p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800" spc="-70" dirty="0">
                <a:solidFill>
                  <a:srgbClr val="434343"/>
                </a:solidFill>
                <a:latin typeface="Roboto Lt"/>
                <a:cs typeface="Roboto Lt"/>
              </a:rPr>
              <a:t>Ha</a:t>
            </a:r>
            <a:r>
              <a:rPr sz="800" spc="-85" dirty="0">
                <a:solidFill>
                  <a:srgbClr val="434343"/>
                </a:solidFill>
                <a:latin typeface="Roboto Lt"/>
                <a:cs typeface="Roboto Lt"/>
              </a:rPr>
              <a:t>w</a:t>
            </a:r>
            <a:r>
              <a:rPr sz="800" spc="-60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800" spc="-15" dirty="0">
                <a:solidFill>
                  <a:srgbClr val="434343"/>
                </a:solidFill>
                <a:latin typeface="Roboto Lt"/>
                <a:cs typeface="Roboto Lt"/>
              </a:rPr>
              <a:t>i</a:t>
            </a:r>
            <a:r>
              <a:rPr sz="8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b</a:t>
            </a:r>
            <a:r>
              <a:rPr sz="800" spc="-75" dirty="0">
                <a:solidFill>
                  <a:srgbClr val="434343"/>
                </a:solidFill>
                <a:latin typeface="Microsoft Sans Serif"/>
                <a:cs typeface="Microsoft Sans Serif"/>
              </a:rPr>
              <a:t>ả</a:t>
            </a:r>
            <a:r>
              <a:rPr sz="800" spc="-6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8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8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đ</a:t>
            </a:r>
            <a:r>
              <a:rPr sz="8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ị</a:t>
            </a:r>
            <a:r>
              <a:rPr sz="800" spc="-55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endParaRPr sz="800">
              <a:latin typeface="Roboto Lt"/>
              <a:cs typeface="Roboto 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5391" y="3816603"/>
            <a:ext cx="1805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34343"/>
                </a:solidFill>
                <a:latin typeface="Roboto Lt"/>
                <a:cs typeface="Roboto Lt"/>
              </a:rPr>
              <a:t>*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95" dirty="0">
                <a:solidFill>
                  <a:srgbClr val="434343"/>
                </a:solidFill>
                <a:latin typeface="Roboto Lt"/>
                <a:cs typeface="Roboto Lt"/>
              </a:rPr>
              <a:t>Tr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q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nhó</a:t>
            </a:r>
            <a:r>
              <a:rPr sz="1600" spc="-200" dirty="0">
                <a:solidFill>
                  <a:srgbClr val="434343"/>
                </a:solidFill>
                <a:latin typeface="Roboto Lt"/>
                <a:cs typeface="Roboto Lt"/>
              </a:rPr>
              <a:t>m</a:t>
            </a:r>
            <a:r>
              <a:rPr sz="16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7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ổ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i</a:t>
            </a:r>
            <a:endParaRPr sz="1600">
              <a:latin typeface="Roboto Lt"/>
              <a:cs typeface="Roboto 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7626" y="1161796"/>
            <a:ext cx="1411605" cy="7664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0"/>
              </a:spcBef>
            </a:pPr>
            <a:r>
              <a:rPr sz="1600" dirty="0">
                <a:solidFill>
                  <a:srgbClr val="434343"/>
                </a:solidFill>
                <a:latin typeface="Roboto Lt"/>
                <a:cs typeface="Roboto Lt"/>
              </a:rPr>
              <a:t>*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95" dirty="0">
                <a:solidFill>
                  <a:srgbClr val="434343"/>
                </a:solidFill>
                <a:latin typeface="Roboto Lt"/>
                <a:cs typeface="Roboto Lt"/>
              </a:rPr>
              <a:t>Tr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q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cá</a:t>
            </a:r>
            <a:r>
              <a:rPr sz="1600" spc="-65" dirty="0">
                <a:solidFill>
                  <a:srgbClr val="434343"/>
                </a:solidFill>
                <a:latin typeface="Roboto Lt"/>
                <a:cs typeface="Roboto Lt"/>
              </a:rPr>
              <a:t>c 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1600" spc="-120" dirty="0">
                <a:solidFill>
                  <a:srgbClr val="434343"/>
                </a:solidFill>
                <a:latin typeface="Microsoft Sans Serif"/>
                <a:cs typeface="Microsoft Sans Serif"/>
              </a:rPr>
              <a:t>ủ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6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ộ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60" dirty="0">
                <a:solidFill>
                  <a:srgbClr val="434343"/>
                </a:solidFill>
                <a:latin typeface="Roboto Lt"/>
                <a:cs typeface="Roboto Lt"/>
              </a:rPr>
              <a:t>tr</a:t>
            </a:r>
            <a:r>
              <a:rPr sz="1600" spc="-90" dirty="0">
                <a:solidFill>
                  <a:srgbClr val="434343"/>
                </a:solidFill>
                <a:latin typeface="Roboto Lt"/>
                <a:cs typeface="Roboto Lt"/>
              </a:rPr>
              <a:t>ê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b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ộ 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16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ữ 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li</a:t>
            </a:r>
            <a:r>
              <a:rPr sz="1600" spc="-155" dirty="0">
                <a:solidFill>
                  <a:srgbClr val="434343"/>
                </a:solidFill>
                <a:latin typeface="Microsoft Sans Serif"/>
                <a:cs typeface="Microsoft Sans Serif"/>
              </a:rPr>
              <a:t>ệ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endParaRPr sz="1600">
              <a:latin typeface="Roboto Lt"/>
              <a:cs typeface="Roboto L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29590" y="3041624"/>
            <a:ext cx="2714409" cy="18579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200497" y="2717292"/>
            <a:ext cx="948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ộ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35" dirty="0">
                <a:solidFill>
                  <a:srgbClr val="434343"/>
                </a:solidFill>
                <a:latin typeface="Tahoma"/>
                <a:cs typeface="Tahoma"/>
              </a:rPr>
              <a:t>c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ộ</a:t>
            </a:r>
            <a:r>
              <a:rPr sz="1400" b="1" spc="-10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00" y="2671545"/>
            <a:ext cx="9133840" cy="27940"/>
          </a:xfrm>
          <a:custGeom>
            <a:avLst/>
            <a:gdLst/>
            <a:ahLst/>
            <a:cxnLst/>
            <a:rect l="l" t="t" r="r" b="b"/>
            <a:pathLst>
              <a:path w="9133840" h="27939">
                <a:moveTo>
                  <a:pt x="9133599" y="0"/>
                </a:moveTo>
                <a:lnTo>
                  <a:pt x="0" y="2763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66983" y="3792219"/>
            <a:ext cx="1605915" cy="763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75"/>
              </a:spcBef>
            </a:pPr>
            <a:r>
              <a:rPr sz="1600" dirty="0">
                <a:solidFill>
                  <a:srgbClr val="434343"/>
                </a:solidFill>
                <a:latin typeface="Roboto Lt"/>
                <a:cs typeface="Roboto Lt"/>
              </a:rPr>
              <a:t>*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95" dirty="0">
                <a:solidFill>
                  <a:srgbClr val="434343"/>
                </a:solidFill>
                <a:latin typeface="Roboto Lt"/>
                <a:cs typeface="Roboto Lt"/>
              </a:rPr>
              <a:t>Tr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 err="1">
                <a:solidFill>
                  <a:srgbClr val="434343"/>
                </a:solidFill>
                <a:latin typeface="Roboto Lt"/>
                <a:cs typeface="Roboto Lt"/>
              </a:rPr>
              <a:t>q</a:t>
            </a:r>
            <a:r>
              <a:rPr sz="1600" spc="-110" dirty="0" err="1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114" dirty="0" err="1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1600" spc="-125" dirty="0" err="1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95" dirty="0" err="1" smtClean="0">
                <a:solidFill>
                  <a:srgbClr val="434343"/>
                </a:solidFill>
                <a:latin typeface="Roboto Lt"/>
                <a:cs typeface="Roboto Lt"/>
              </a:rPr>
              <a:t>m</a:t>
            </a:r>
            <a:r>
              <a:rPr lang="en-US" sz="1600" spc="-70" dirty="0" err="1" smtClean="0">
                <a:solidFill>
                  <a:srgbClr val="434343"/>
                </a:solidFill>
                <a:latin typeface="Microsoft Sans Serif"/>
                <a:cs typeface="Microsoft Sans Serif"/>
              </a:rPr>
              <a:t>ật</a:t>
            </a:r>
            <a:r>
              <a:rPr sz="1600" spc="-30" dirty="0" smtClean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80" dirty="0">
                <a:solidFill>
                  <a:srgbClr val="434343"/>
                </a:solidFill>
                <a:latin typeface="Microsoft Sans Serif"/>
                <a:cs typeface="Microsoft Sans Serif"/>
              </a:rPr>
              <a:t>độ 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â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s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ố</a:t>
            </a:r>
            <a:r>
              <a:rPr sz="16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na</a:t>
            </a:r>
            <a:r>
              <a:rPr sz="1600" spc="-200" dirty="0">
                <a:solidFill>
                  <a:srgbClr val="434343"/>
                </a:solidFill>
                <a:latin typeface="Roboto Lt"/>
                <a:cs typeface="Roboto Lt"/>
              </a:rPr>
              <a:t>m</a:t>
            </a:r>
            <a:r>
              <a:rPr sz="16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ữ 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120" dirty="0">
                <a:solidFill>
                  <a:srgbClr val="434343"/>
                </a:solidFill>
                <a:latin typeface="Microsoft Sans Serif"/>
                <a:cs typeface="Microsoft Sans Serif"/>
              </a:rPr>
              <a:t>ủ</a:t>
            </a:r>
            <a:r>
              <a:rPr sz="1600" spc="-70" dirty="0">
                <a:solidFill>
                  <a:srgbClr val="434343"/>
                </a:solidFill>
                <a:latin typeface="Roboto Lt"/>
                <a:cs typeface="Roboto Lt"/>
              </a:rPr>
              <a:t>a  </a:t>
            </a:r>
            <a:r>
              <a:rPr sz="1600" spc="-6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ừ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kh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v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endParaRPr sz="1600" dirty="0">
              <a:latin typeface="Roboto Lt"/>
              <a:cs typeface="Roboto 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6220" y="106171"/>
            <a:ext cx="1263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K</a:t>
            </a:r>
            <a:r>
              <a:rPr lang="en-VN" spc="-90" dirty="0"/>
              <a:t>ẾT</a:t>
            </a:r>
            <a:r>
              <a:rPr spc="-190" dirty="0"/>
              <a:t> </a:t>
            </a:r>
            <a:r>
              <a:rPr spc="-204" dirty="0"/>
              <a:t>Q</a:t>
            </a:r>
            <a:r>
              <a:rPr spc="-130" dirty="0"/>
              <a:t>U</a:t>
            </a:r>
            <a:r>
              <a:rPr spc="-80" dirty="0"/>
              <a:t>Ả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9918" y="723900"/>
            <a:ext cx="1504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0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434343"/>
                </a:solidFill>
                <a:latin typeface="Tahoma"/>
                <a:cs typeface="Tahoma"/>
              </a:rPr>
              <a:t>h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ầ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434343"/>
                </a:solidFill>
                <a:latin typeface="Tahoma"/>
                <a:cs typeface="Tahoma"/>
              </a:rPr>
              <a:t>h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ố</a:t>
            </a:r>
            <a:r>
              <a:rPr sz="1400" b="1" spc="-40" dirty="0">
                <a:solidFill>
                  <a:srgbClr val="434343"/>
                </a:solidFill>
                <a:latin typeface="Tahoma"/>
                <a:cs typeface="Tahoma"/>
              </a:rPr>
              <a:t>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9616" y="1481835"/>
            <a:ext cx="1709420" cy="1459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18745" marR="5080">
              <a:lnSpc>
                <a:spcPct val="101899"/>
              </a:lnSpc>
              <a:spcBef>
                <a:spcPts val="60"/>
              </a:spcBef>
            </a:pPr>
            <a:r>
              <a:rPr sz="1600" dirty="0">
                <a:solidFill>
                  <a:srgbClr val="434343"/>
                </a:solidFill>
                <a:latin typeface="Roboto Lt"/>
                <a:cs typeface="Roboto Lt"/>
              </a:rPr>
              <a:t>*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3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1600" spc="-160" dirty="0">
                <a:solidFill>
                  <a:srgbClr val="434343"/>
                </a:solidFill>
                <a:latin typeface="Microsoft Sans Serif"/>
                <a:cs typeface="Microsoft Sans Serif"/>
              </a:rPr>
              <a:t>ể</a:t>
            </a:r>
            <a:r>
              <a:rPr sz="16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i</a:t>
            </a:r>
            <a:r>
              <a:rPr sz="1600" spc="-155" dirty="0">
                <a:solidFill>
                  <a:srgbClr val="434343"/>
                </a:solidFill>
                <a:latin typeface="Microsoft Sans Serif"/>
                <a:cs typeface="Microsoft Sans Serif"/>
              </a:rPr>
              <a:t>ệ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s</a:t>
            </a:r>
            <a:r>
              <a:rPr sz="16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1600" spc="-155" dirty="0">
                <a:solidFill>
                  <a:srgbClr val="434343"/>
                </a:solidFill>
                <a:latin typeface="Microsoft Sans Serif"/>
                <a:cs typeface="Microsoft Sans Serif"/>
              </a:rPr>
              <a:t>ệ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80" dirty="0">
                <a:solidFill>
                  <a:srgbClr val="434343"/>
                </a:solidFill>
                <a:latin typeface="Roboto Lt"/>
                <a:cs typeface="Roboto Lt"/>
              </a:rPr>
              <a:t>h  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l</a:t>
            </a:r>
            <a:r>
              <a:rPr sz="1600" spc="-155" dirty="0">
                <a:solidFill>
                  <a:srgbClr val="434343"/>
                </a:solidFill>
                <a:latin typeface="Microsoft Sans Serif"/>
                <a:cs typeface="Microsoft Sans Serif"/>
              </a:rPr>
              <a:t>ệ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16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â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s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ố</a:t>
            </a:r>
            <a:r>
              <a:rPr sz="16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i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ữ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a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70" dirty="0">
                <a:solidFill>
                  <a:srgbClr val="434343"/>
                </a:solidFill>
                <a:latin typeface="Roboto Lt"/>
                <a:cs typeface="Roboto Lt"/>
              </a:rPr>
              <a:t>2 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145" dirty="0">
                <a:solidFill>
                  <a:srgbClr val="434343"/>
                </a:solidFill>
                <a:latin typeface="Microsoft Sans Serif"/>
                <a:cs typeface="Microsoft Sans Serif"/>
              </a:rPr>
              <a:t>ă</a:t>
            </a:r>
            <a:r>
              <a:rPr sz="1600" spc="-200" dirty="0">
                <a:solidFill>
                  <a:srgbClr val="434343"/>
                </a:solidFill>
                <a:latin typeface="Roboto Lt"/>
                <a:cs typeface="Roboto Lt"/>
              </a:rPr>
              <a:t>m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2010</a:t>
            </a:r>
            <a:r>
              <a:rPr sz="1600" spc="-265" dirty="0">
                <a:solidFill>
                  <a:srgbClr val="434343"/>
                </a:solidFill>
                <a:latin typeface="Roboto Lt"/>
                <a:cs typeface="Roboto Lt"/>
              </a:rPr>
              <a:t>-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2012</a:t>
            </a:r>
            <a:endParaRPr sz="160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endParaRPr sz="190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434343"/>
                </a:solidFill>
                <a:latin typeface="Tahoma"/>
                <a:cs typeface="Tahoma"/>
              </a:rPr>
              <a:t>ma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pb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o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x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2273" y="702564"/>
            <a:ext cx="1219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434343"/>
                </a:solidFill>
                <a:latin typeface="Tahoma"/>
                <a:cs typeface="Tahoma"/>
              </a:rPr>
              <a:t>đư</a:t>
            </a:r>
            <a:r>
              <a:rPr sz="1400" b="1" spc="-20" dirty="0">
                <a:solidFill>
                  <a:srgbClr val="434343"/>
                </a:solidFill>
                <a:latin typeface="Tahoma"/>
                <a:cs typeface="Tahoma"/>
              </a:rPr>
              <a:t>ờ</a:t>
            </a:r>
            <a:r>
              <a:rPr sz="1400" b="1" spc="-60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55744" y="879170"/>
            <a:ext cx="0" cy="4264660"/>
          </a:xfrm>
          <a:custGeom>
            <a:avLst/>
            <a:gdLst/>
            <a:ahLst/>
            <a:cxnLst/>
            <a:rect l="l" t="t" r="r" b="b"/>
            <a:pathLst>
              <a:path h="4264660">
                <a:moveTo>
                  <a:pt x="0" y="0"/>
                </a:moveTo>
                <a:lnTo>
                  <a:pt x="1" y="4264202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97424" y="1475740"/>
            <a:ext cx="1969770" cy="14808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0"/>
              </a:spcBef>
            </a:pPr>
            <a:r>
              <a:rPr sz="1600" dirty="0">
                <a:solidFill>
                  <a:srgbClr val="434343"/>
                </a:solidFill>
                <a:latin typeface="Roboto Lt"/>
                <a:cs typeface="Roboto Lt"/>
              </a:rPr>
              <a:t>*</a:t>
            </a:r>
            <a:r>
              <a:rPr sz="1600" spc="-3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ổ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g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d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â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cá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h</a:t>
            </a:r>
            <a:r>
              <a:rPr sz="1600" spc="-120" dirty="0">
                <a:solidFill>
                  <a:srgbClr val="434343"/>
                </a:solidFill>
                <a:latin typeface="Microsoft Sans Serif"/>
                <a:cs typeface="Microsoft Sans Serif"/>
              </a:rPr>
              <a:t>ủ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75" dirty="0">
                <a:solidFill>
                  <a:srgbClr val="434343"/>
                </a:solidFill>
                <a:latin typeface="Roboto Lt"/>
                <a:cs typeface="Roboto Lt"/>
              </a:rPr>
              <a:t>g  </a:t>
            </a:r>
            <a:r>
              <a:rPr sz="1600" spc="-60" dirty="0">
                <a:solidFill>
                  <a:srgbClr val="434343"/>
                </a:solidFill>
                <a:latin typeface="Roboto Lt"/>
                <a:cs typeface="Roboto Lt"/>
              </a:rPr>
              <a:t>t</a:t>
            </a:r>
            <a:r>
              <a:rPr sz="160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ộ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kh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á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r>
              <a:rPr sz="1600" spc="-3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nha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20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60" dirty="0">
                <a:solidFill>
                  <a:srgbClr val="434343"/>
                </a:solidFill>
                <a:latin typeface="Roboto Lt"/>
                <a:cs typeface="Roboto Lt"/>
              </a:rPr>
              <a:t>tr</a:t>
            </a:r>
            <a:r>
              <a:rPr sz="1600" spc="-90" dirty="0">
                <a:solidFill>
                  <a:srgbClr val="434343"/>
                </a:solidFill>
                <a:latin typeface="Roboto Lt"/>
                <a:cs typeface="Roboto Lt"/>
              </a:rPr>
              <a:t>ê</a:t>
            </a:r>
            <a:r>
              <a:rPr sz="1600" spc="-125" dirty="0">
                <a:solidFill>
                  <a:srgbClr val="434343"/>
                </a:solidFill>
                <a:latin typeface="Roboto Lt"/>
                <a:cs typeface="Roboto Lt"/>
              </a:rPr>
              <a:t>n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4" dirty="0">
                <a:solidFill>
                  <a:srgbClr val="434343"/>
                </a:solidFill>
                <a:latin typeface="Roboto Lt"/>
                <a:cs typeface="Roboto Lt"/>
              </a:rPr>
              <a:t>nh</a:t>
            </a:r>
            <a:r>
              <a:rPr sz="1600" spc="-55" dirty="0">
                <a:solidFill>
                  <a:srgbClr val="434343"/>
                </a:solidFill>
                <a:latin typeface="Roboto Lt"/>
                <a:cs typeface="Roboto Lt"/>
              </a:rPr>
              <a:t>i</a:t>
            </a:r>
            <a:r>
              <a:rPr sz="1600" spc="-160" dirty="0">
                <a:solidFill>
                  <a:srgbClr val="434343"/>
                </a:solidFill>
                <a:latin typeface="Microsoft Sans Serif"/>
                <a:cs typeface="Microsoft Sans Serif"/>
              </a:rPr>
              <a:t>ề</a:t>
            </a:r>
            <a:r>
              <a:rPr sz="1600" spc="-80" dirty="0">
                <a:solidFill>
                  <a:srgbClr val="434343"/>
                </a:solidFill>
                <a:latin typeface="Roboto Lt"/>
                <a:cs typeface="Roboto Lt"/>
              </a:rPr>
              <a:t>u  </a:t>
            </a:r>
            <a:r>
              <a:rPr sz="1600" spc="-105" dirty="0">
                <a:solidFill>
                  <a:srgbClr val="434343"/>
                </a:solidFill>
                <a:latin typeface="Roboto Lt"/>
                <a:cs typeface="Roboto Lt"/>
              </a:rPr>
              <a:t>kh</a:t>
            </a:r>
            <a:r>
              <a:rPr sz="1600" spc="-120" dirty="0">
                <a:solidFill>
                  <a:srgbClr val="434343"/>
                </a:solidFill>
                <a:latin typeface="Roboto Lt"/>
                <a:cs typeface="Roboto Lt"/>
              </a:rPr>
              <a:t>u</a:t>
            </a:r>
            <a:r>
              <a:rPr sz="1600" spc="-25" dirty="0">
                <a:solidFill>
                  <a:srgbClr val="434343"/>
                </a:solidFill>
                <a:latin typeface="Roboto Lt"/>
                <a:cs typeface="Roboto Lt"/>
              </a:rPr>
              <a:t> </a:t>
            </a:r>
            <a:r>
              <a:rPr sz="1600" spc="-110" dirty="0">
                <a:solidFill>
                  <a:srgbClr val="434343"/>
                </a:solidFill>
                <a:latin typeface="Roboto Lt"/>
                <a:cs typeface="Roboto Lt"/>
              </a:rPr>
              <a:t>v</a:t>
            </a:r>
            <a:r>
              <a:rPr sz="16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ự</a:t>
            </a:r>
            <a:r>
              <a:rPr sz="1600" spc="-100" dirty="0">
                <a:solidFill>
                  <a:srgbClr val="434343"/>
                </a:solidFill>
                <a:latin typeface="Roboto Lt"/>
                <a:cs typeface="Roboto Lt"/>
              </a:rPr>
              <a:t>c</a:t>
            </a:r>
            <a:endParaRPr sz="160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endParaRPr sz="1900">
              <a:latin typeface="Roboto Lt"/>
              <a:cs typeface="Roboto Lt"/>
            </a:endParaRPr>
          </a:p>
          <a:p>
            <a:pPr marL="218440">
              <a:lnSpc>
                <a:spcPct val="100000"/>
              </a:lnSpc>
              <a:spcBef>
                <a:spcPts val="1664"/>
              </a:spcBef>
            </a:pP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Bi</a:t>
            </a:r>
            <a:r>
              <a:rPr sz="1400" b="1" spc="-50" dirty="0">
                <a:solidFill>
                  <a:srgbClr val="434343"/>
                </a:solidFill>
                <a:latin typeface="Tahoma"/>
                <a:cs typeface="Tahoma"/>
              </a:rPr>
              <a:t>ể</a:t>
            </a:r>
            <a:r>
              <a:rPr sz="1400" b="1" spc="-7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ồ</a:t>
            </a:r>
            <a:r>
              <a:rPr sz="1400" b="1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434343"/>
                </a:solidFill>
                <a:latin typeface="Tahoma"/>
                <a:cs typeface="Tahoma"/>
              </a:rPr>
              <a:t>ma</a:t>
            </a:r>
            <a:r>
              <a:rPr sz="1400" b="1" spc="-45" dirty="0">
                <a:solidFill>
                  <a:srgbClr val="434343"/>
                </a:solidFill>
                <a:latin typeface="Tahoma"/>
                <a:cs typeface="Tahoma"/>
              </a:rPr>
              <a:t>p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4761" y="702906"/>
            <a:ext cx="9153525" cy="2065020"/>
            <a:chOff x="-4761" y="702906"/>
            <a:chExt cx="9153525" cy="2065020"/>
          </a:xfrm>
        </p:grpSpPr>
        <p:sp>
          <p:nvSpPr>
            <p:cNvPr id="9" name="object 9"/>
            <p:cNvSpPr/>
            <p:nvPr/>
          </p:nvSpPr>
          <p:spPr>
            <a:xfrm>
              <a:off x="0" y="267032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>
                  <a:moveTo>
                    <a:pt x="9143999" y="0"/>
                  </a:moveTo>
                  <a:lnTo>
                    <a:pt x="0" y="2766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2906"/>
              <a:ext cx="2798851" cy="206502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899" y="325526"/>
            <a:ext cx="1793100" cy="22462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7777" y="3033382"/>
            <a:ext cx="3052813" cy="197801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397" y="3116897"/>
            <a:ext cx="3723610" cy="1856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986712" y="458533"/>
            <a:ext cx="629920" cy="627380"/>
            <a:chOff x="7986712" y="458533"/>
            <a:chExt cx="629920" cy="627380"/>
          </a:xfrm>
        </p:grpSpPr>
        <p:sp>
          <p:nvSpPr>
            <p:cNvPr id="4" name="object 4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517194" y="0"/>
                  </a:moveTo>
                  <a:lnTo>
                    <a:pt x="0" y="0"/>
                  </a:lnTo>
                  <a:lnTo>
                    <a:pt x="0" y="514502"/>
                  </a:lnTo>
                  <a:lnTo>
                    <a:pt x="102895" y="617410"/>
                  </a:lnTo>
                  <a:lnTo>
                    <a:pt x="620102" y="617410"/>
                  </a:lnTo>
                  <a:lnTo>
                    <a:pt x="620102" y="102908"/>
                  </a:lnTo>
                  <a:lnTo>
                    <a:pt x="5171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0" y="0"/>
                  </a:moveTo>
                  <a:lnTo>
                    <a:pt x="517198" y="0"/>
                  </a:lnTo>
                  <a:lnTo>
                    <a:pt x="620100" y="102902"/>
                  </a:lnTo>
                  <a:lnTo>
                    <a:pt x="620100" y="617400"/>
                  </a:lnTo>
                  <a:lnTo>
                    <a:pt x="102902" y="617400"/>
                  </a:lnTo>
                  <a:lnTo>
                    <a:pt x="0" y="5144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9938" y="661453"/>
              <a:ext cx="420370" cy="321945"/>
            </a:xfrm>
            <a:custGeom>
              <a:avLst/>
              <a:gdLst/>
              <a:ahLst/>
              <a:cxnLst/>
              <a:rect l="l" t="t" r="r" b="b"/>
              <a:pathLst>
                <a:path w="420370" h="321944">
                  <a:moveTo>
                    <a:pt x="274142" y="0"/>
                  </a:moveTo>
                  <a:lnTo>
                    <a:pt x="49517" y="0"/>
                  </a:lnTo>
                  <a:lnTo>
                    <a:pt x="49517" y="44335"/>
                  </a:lnTo>
                  <a:lnTo>
                    <a:pt x="41757" y="50609"/>
                  </a:lnTo>
                  <a:lnTo>
                    <a:pt x="27698" y="50609"/>
                  </a:lnTo>
                  <a:lnTo>
                    <a:pt x="23279" y="44335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335"/>
                  </a:lnTo>
                  <a:lnTo>
                    <a:pt x="49517" y="0"/>
                  </a:lnTo>
                  <a:lnTo>
                    <a:pt x="0" y="0"/>
                  </a:lnTo>
                  <a:lnTo>
                    <a:pt x="0" y="73901"/>
                  </a:lnTo>
                  <a:lnTo>
                    <a:pt x="124879" y="73901"/>
                  </a:lnTo>
                  <a:lnTo>
                    <a:pt x="128765" y="67005"/>
                  </a:lnTo>
                  <a:lnTo>
                    <a:pt x="133604" y="60236"/>
                  </a:lnTo>
                  <a:lnTo>
                    <a:pt x="164706" y="31216"/>
                  </a:lnTo>
                  <a:lnTo>
                    <a:pt x="211264" y="11760"/>
                  </a:lnTo>
                  <a:lnTo>
                    <a:pt x="237197" y="9232"/>
                  </a:lnTo>
                  <a:lnTo>
                    <a:pt x="246392" y="9512"/>
                  </a:lnTo>
                  <a:lnTo>
                    <a:pt x="255663" y="10350"/>
                  </a:lnTo>
                  <a:lnTo>
                    <a:pt x="264934" y="11734"/>
                  </a:lnTo>
                  <a:lnTo>
                    <a:pt x="274142" y="13665"/>
                  </a:lnTo>
                  <a:lnTo>
                    <a:pt x="274142" y="9232"/>
                  </a:lnTo>
                  <a:lnTo>
                    <a:pt x="274142" y="0"/>
                  </a:lnTo>
                  <a:close/>
                </a:path>
                <a:path w="420370" h="321944">
                  <a:moveTo>
                    <a:pt x="420344" y="289242"/>
                  </a:moveTo>
                  <a:lnTo>
                    <a:pt x="418058" y="276809"/>
                  </a:lnTo>
                  <a:lnTo>
                    <a:pt x="411200" y="266014"/>
                  </a:lnTo>
                  <a:lnTo>
                    <a:pt x="377583" y="232384"/>
                  </a:lnTo>
                  <a:lnTo>
                    <a:pt x="362077" y="216865"/>
                  </a:lnTo>
                  <a:lnTo>
                    <a:pt x="348018" y="232384"/>
                  </a:lnTo>
                  <a:lnTo>
                    <a:pt x="337312" y="221678"/>
                  </a:lnTo>
                  <a:lnTo>
                    <a:pt x="335470" y="219837"/>
                  </a:lnTo>
                  <a:lnTo>
                    <a:pt x="320319" y="204673"/>
                  </a:lnTo>
                  <a:lnTo>
                    <a:pt x="337985" y="170383"/>
                  </a:lnTo>
                  <a:lnTo>
                    <a:pt x="342290" y="132880"/>
                  </a:lnTo>
                  <a:lnTo>
                    <a:pt x="333298" y="96266"/>
                  </a:lnTo>
                  <a:lnTo>
                    <a:pt x="318465" y="75171"/>
                  </a:lnTo>
                  <a:lnTo>
                    <a:pt x="318465" y="138366"/>
                  </a:lnTo>
                  <a:lnTo>
                    <a:pt x="312369" y="168871"/>
                  </a:lnTo>
                  <a:lnTo>
                    <a:pt x="281813" y="205651"/>
                  </a:lnTo>
                  <a:lnTo>
                    <a:pt x="237197" y="219837"/>
                  </a:lnTo>
                  <a:lnTo>
                    <a:pt x="221437" y="218160"/>
                  </a:lnTo>
                  <a:lnTo>
                    <a:pt x="180289" y="195440"/>
                  </a:lnTo>
                  <a:lnTo>
                    <a:pt x="155905" y="138366"/>
                  </a:lnTo>
                  <a:lnTo>
                    <a:pt x="162001" y="107848"/>
                  </a:lnTo>
                  <a:lnTo>
                    <a:pt x="192709" y="71081"/>
                  </a:lnTo>
                  <a:lnTo>
                    <a:pt x="237197" y="56908"/>
                  </a:lnTo>
                  <a:lnTo>
                    <a:pt x="252361" y="58597"/>
                  </a:lnTo>
                  <a:lnTo>
                    <a:pt x="294081" y="81280"/>
                  </a:lnTo>
                  <a:lnTo>
                    <a:pt x="318465" y="138366"/>
                  </a:lnTo>
                  <a:lnTo>
                    <a:pt x="318465" y="75171"/>
                  </a:lnTo>
                  <a:lnTo>
                    <a:pt x="311086" y="64668"/>
                  </a:lnTo>
                  <a:lnTo>
                    <a:pt x="301917" y="56908"/>
                  </a:lnTo>
                  <a:lnTo>
                    <a:pt x="294906" y="50965"/>
                  </a:lnTo>
                  <a:lnTo>
                    <a:pt x="276745" y="41186"/>
                  </a:lnTo>
                  <a:lnTo>
                    <a:pt x="257225" y="35306"/>
                  </a:lnTo>
                  <a:lnTo>
                    <a:pt x="237007" y="33337"/>
                  </a:lnTo>
                  <a:lnTo>
                    <a:pt x="216712" y="35306"/>
                  </a:lnTo>
                  <a:lnTo>
                    <a:pt x="178473" y="50965"/>
                  </a:lnTo>
                  <a:lnTo>
                    <a:pt x="139369" y="98945"/>
                  </a:lnTo>
                  <a:lnTo>
                    <a:pt x="131889" y="138595"/>
                  </a:lnTo>
                  <a:lnTo>
                    <a:pt x="139369" y="178600"/>
                  </a:lnTo>
                  <a:lnTo>
                    <a:pt x="161823" y="213918"/>
                  </a:lnTo>
                  <a:lnTo>
                    <a:pt x="196596" y="236740"/>
                  </a:lnTo>
                  <a:lnTo>
                    <a:pt x="237197" y="244589"/>
                  </a:lnTo>
                  <a:lnTo>
                    <a:pt x="255143" y="243141"/>
                  </a:lnTo>
                  <a:lnTo>
                    <a:pt x="271868" y="238823"/>
                  </a:lnTo>
                  <a:lnTo>
                    <a:pt x="287426" y="231660"/>
                  </a:lnTo>
                  <a:lnTo>
                    <a:pt x="301840" y="221678"/>
                  </a:lnTo>
                  <a:lnTo>
                    <a:pt x="329565" y="249377"/>
                  </a:lnTo>
                  <a:lnTo>
                    <a:pt x="317360" y="263055"/>
                  </a:lnTo>
                  <a:lnTo>
                    <a:pt x="372783" y="318477"/>
                  </a:lnTo>
                  <a:lnTo>
                    <a:pt x="380530" y="321424"/>
                  </a:lnTo>
                  <a:lnTo>
                    <a:pt x="397179" y="321424"/>
                  </a:lnTo>
                  <a:lnTo>
                    <a:pt x="404926" y="318477"/>
                  </a:lnTo>
                  <a:lnTo>
                    <a:pt x="411200" y="312204"/>
                  </a:lnTo>
                  <a:lnTo>
                    <a:pt x="418058" y="301599"/>
                  </a:lnTo>
                  <a:lnTo>
                    <a:pt x="420344" y="289242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870" y="761212"/>
              <a:ext cx="94210" cy="73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9938" y="761212"/>
              <a:ext cx="112699" cy="73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89938" y="561327"/>
              <a:ext cx="274320" cy="74295"/>
            </a:xfrm>
            <a:custGeom>
              <a:avLst/>
              <a:gdLst/>
              <a:ahLst/>
              <a:cxnLst/>
              <a:rect l="l" t="t" r="r" b="b"/>
              <a:pathLst>
                <a:path w="274320" h="74295">
                  <a:moveTo>
                    <a:pt x="274142" y="0"/>
                  </a:moveTo>
                  <a:lnTo>
                    <a:pt x="0" y="0"/>
                  </a:lnTo>
                  <a:lnTo>
                    <a:pt x="0" y="73901"/>
                  </a:lnTo>
                  <a:lnTo>
                    <a:pt x="274142" y="73901"/>
                  </a:lnTo>
                  <a:lnTo>
                    <a:pt x="274142" y="50609"/>
                  </a:lnTo>
                  <a:lnTo>
                    <a:pt x="27698" y="50609"/>
                  </a:lnTo>
                  <a:lnTo>
                    <a:pt x="23279" y="44716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274142" y="24396"/>
                  </a:lnTo>
                  <a:lnTo>
                    <a:pt x="274142" y="0"/>
                  </a:lnTo>
                  <a:close/>
                </a:path>
                <a:path w="274320" h="74295">
                  <a:moveTo>
                    <a:pt x="274142" y="24396"/>
                  </a:move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716"/>
                  </a:lnTo>
                  <a:lnTo>
                    <a:pt x="41757" y="50609"/>
                  </a:lnTo>
                  <a:lnTo>
                    <a:pt x="274142" y="50609"/>
                  </a:lnTo>
                  <a:lnTo>
                    <a:pt x="274142" y="24396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11412" y="1368044"/>
            <a:ext cx="278438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45" dirty="0" smtClean="0"/>
              <a:t>ĐÁNH GIÁ DATASET</a:t>
            </a:r>
            <a:endParaRPr sz="3600" dirty="0"/>
          </a:p>
        </p:txBody>
      </p:sp>
      <p:sp>
        <p:nvSpPr>
          <p:cNvPr id="11" name="object 11"/>
          <p:cNvSpPr/>
          <p:nvPr/>
        </p:nvSpPr>
        <p:spPr>
          <a:xfrm>
            <a:off x="1343926" y="0"/>
            <a:ext cx="0" cy="2383155"/>
          </a:xfrm>
          <a:custGeom>
            <a:avLst/>
            <a:gdLst/>
            <a:ahLst/>
            <a:cxnLst/>
            <a:rect l="l" t="t" r="r" b="b"/>
            <a:pathLst>
              <a:path h="2383155">
                <a:moveTo>
                  <a:pt x="0" y="0"/>
                </a:moveTo>
                <a:lnTo>
                  <a:pt x="1" y="238260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905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776780" y="1988312"/>
            <a:ext cx="5585638" cy="1087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n-VN" sz="2300" spc="-145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D</a:t>
            </a:r>
            <a:r>
              <a:rPr sz="2300" spc="-80" dirty="0" err="1">
                <a:latin typeface="Roboto Condensed Light" pitchFamily="2" charset="0"/>
                <a:ea typeface="Roboto Condensed Light" pitchFamily="2" charset="0"/>
                <a:cs typeface="Microsoft Sans Serif"/>
              </a:rPr>
              <a:t>ữ</a:t>
            </a:r>
            <a:r>
              <a:rPr sz="2300" spc="-80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li</a:t>
            </a:r>
            <a:r>
              <a:rPr sz="2300" spc="-204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ệ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</a:rPr>
              <a:t>u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20" dirty="0">
                <a:latin typeface="Roboto Condensed Light" pitchFamily="2" charset="0"/>
                <a:ea typeface="Roboto Condensed Light" pitchFamily="2" charset="0"/>
              </a:rPr>
              <a:t>c</a:t>
            </a:r>
            <a:r>
              <a:rPr sz="2300" spc="-135" dirty="0">
                <a:latin typeface="Roboto Condensed Light" pitchFamily="2" charset="0"/>
                <a:ea typeface="Roboto Condensed Light" pitchFamily="2" charset="0"/>
              </a:rPr>
              <a:t>ó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60" dirty="0">
                <a:latin typeface="Roboto Condensed Light" pitchFamily="2" charset="0"/>
                <a:ea typeface="Roboto Condensed Light" pitchFamily="2" charset="0"/>
              </a:rPr>
              <a:t>n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</a:rPr>
              <a:t>h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i</a:t>
            </a:r>
            <a:r>
              <a:rPr sz="2300" spc="-204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ề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</a:rPr>
              <a:t>u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20" dirty="0">
                <a:latin typeface="Roboto Condensed Light" pitchFamily="2" charset="0"/>
                <a:ea typeface="Roboto Condensed Light" pitchFamily="2" charset="0"/>
              </a:rPr>
              <a:t>c</a:t>
            </a:r>
            <a:r>
              <a:rPr sz="2300" spc="-130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ộ</a:t>
            </a:r>
            <a:r>
              <a:rPr sz="2300" spc="-75" dirty="0">
                <a:latin typeface="Roboto Condensed Light" pitchFamily="2" charset="0"/>
                <a:ea typeface="Roboto Condensed Light" pitchFamily="2" charset="0"/>
              </a:rPr>
              <a:t>t</a:t>
            </a:r>
            <a:r>
              <a:rPr sz="2300" dirty="0">
                <a:latin typeface="Roboto Condensed Light" pitchFamily="2" charset="0"/>
                <a:ea typeface="Roboto Condensed Light" pitchFamily="2" charset="0"/>
              </a:rPr>
              <a:t>,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endParaRPr lang="vi-VN" sz="2300" spc="-35" dirty="0">
              <a:latin typeface="Roboto Condensed Light" pitchFamily="2" charset="0"/>
              <a:ea typeface="Roboto Condensed Light" pitchFamily="2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n-VN" sz="2300" spc="-160" dirty="0">
                <a:latin typeface="Roboto Condensed Light" pitchFamily="2" charset="0"/>
                <a:ea typeface="Roboto Condensed Light" pitchFamily="2" charset="0"/>
              </a:rPr>
              <a:t>N</a:t>
            </a:r>
            <a:r>
              <a:rPr sz="2300" spc="-155" dirty="0" err="1">
                <a:latin typeface="Roboto Condensed Light" pitchFamily="2" charset="0"/>
                <a:ea typeface="Roboto Condensed Light" pitchFamily="2" charset="0"/>
              </a:rPr>
              <a:t>h</a:t>
            </a:r>
            <a:r>
              <a:rPr sz="2300" spc="-35" dirty="0" err="1">
                <a:latin typeface="Roboto Condensed Light" pitchFamily="2" charset="0"/>
                <a:ea typeface="Roboto Condensed Light" pitchFamily="2" charset="0"/>
              </a:rPr>
              <a:t>i</a:t>
            </a:r>
            <a:r>
              <a:rPr sz="2300" spc="-204" dirty="0" err="1">
                <a:latin typeface="Roboto Condensed Light" pitchFamily="2" charset="0"/>
                <a:ea typeface="Roboto Condensed Light" pitchFamily="2" charset="0"/>
                <a:cs typeface="Microsoft Sans Serif"/>
              </a:rPr>
              <a:t>ề</a:t>
            </a:r>
            <a:r>
              <a:rPr sz="2300" spc="-155" dirty="0" err="1">
                <a:latin typeface="Roboto Condensed Light" pitchFamily="2" charset="0"/>
                <a:ea typeface="Roboto Condensed Light" pitchFamily="2" charset="0"/>
              </a:rPr>
              <a:t>u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75" dirty="0">
                <a:latin typeface="Roboto Condensed Light" pitchFamily="2" charset="0"/>
                <a:ea typeface="Roboto Condensed Light" pitchFamily="2" charset="0"/>
              </a:rPr>
              <a:t>t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</a:rPr>
              <a:t>h</a:t>
            </a:r>
            <a:r>
              <a:rPr sz="2300" spc="-130" dirty="0">
                <a:latin typeface="Roboto Condensed Light" pitchFamily="2" charset="0"/>
                <a:ea typeface="Roboto Condensed Light" pitchFamily="2" charset="0"/>
              </a:rPr>
              <a:t>ô</a:t>
            </a:r>
            <a:r>
              <a:rPr sz="2300" spc="-160" dirty="0">
                <a:latin typeface="Roboto Condensed Light" pitchFamily="2" charset="0"/>
                <a:ea typeface="Roboto Condensed Light" pitchFamily="2" charset="0"/>
              </a:rPr>
              <a:t>n</a:t>
            </a:r>
            <a:r>
              <a:rPr sz="2300" spc="-145" dirty="0">
                <a:latin typeface="Roboto Condensed Light" pitchFamily="2" charset="0"/>
                <a:ea typeface="Roboto Condensed Light" pitchFamily="2" charset="0"/>
              </a:rPr>
              <a:t>g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75" dirty="0">
                <a:latin typeface="Roboto Condensed Light" pitchFamily="2" charset="0"/>
                <a:ea typeface="Roboto Condensed Light" pitchFamily="2" charset="0"/>
              </a:rPr>
              <a:t>t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i</a:t>
            </a:r>
            <a:r>
              <a:rPr sz="2300" spc="-160" dirty="0">
                <a:latin typeface="Roboto Condensed Light" pitchFamily="2" charset="0"/>
                <a:ea typeface="Roboto Condensed Light" pitchFamily="2" charset="0"/>
              </a:rPr>
              <a:t>n</a:t>
            </a:r>
            <a:r>
              <a:rPr sz="2300" dirty="0">
                <a:latin typeface="Roboto Condensed Light" pitchFamily="2" charset="0"/>
                <a:ea typeface="Roboto Condensed Light" pitchFamily="2" charset="0"/>
              </a:rPr>
              <a:t>,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14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đ</a:t>
            </a:r>
            <a:r>
              <a:rPr sz="2300" spc="-204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ề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</a:rPr>
              <a:t>u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20" dirty="0">
                <a:latin typeface="Roboto Condensed Light" pitchFamily="2" charset="0"/>
                <a:ea typeface="Roboto Condensed Light" pitchFamily="2" charset="0"/>
              </a:rPr>
              <a:t>c</a:t>
            </a:r>
            <a:r>
              <a:rPr sz="2300" spc="-135" dirty="0">
                <a:latin typeface="Roboto Condensed Light" pitchFamily="2" charset="0"/>
                <a:ea typeface="Roboto Condensed Light" pitchFamily="2" charset="0"/>
              </a:rPr>
              <a:t>ó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75" dirty="0" err="1">
                <a:latin typeface="Roboto Condensed Light" pitchFamily="2" charset="0"/>
                <a:ea typeface="Roboto Condensed Light" pitchFamily="2" charset="0"/>
              </a:rPr>
              <a:t>t</a:t>
            </a:r>
            <a:r>
              <a:rPr sz="2300" spc="-155" dirty="0" err="1">
                <a:latin typeface="Roboto Condensed Light" pitchFamily="2" charset="0"/>
                <a:ea typeface="Roboto Condensed Light" pitchFamily="2" charset="0"/>
              </a:rPr>
              <a:t>h</a:t>
            </a:r>
            <a:r>
              <a:rPr sz="2300" spc="-200" dirty="0" err="1">
                <a:latin typeface="Roboto Condensed Light" pitchFamily="2" charset="0"/>
                <a:ea typeface="Roboto Condensed Light" pitchFamily="2" charset="0"/>
                <a:cs typeface="Microsoft Sans Serif"/>
              </a:rPr>
              <a:t>ể</a:t>
            </a:r>
            <a:r>
              <a:rPr sz="2300" spc="-85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114" dirty="0" err="1" smtClean="0">
                <a:latin typeface="Roboto Condensed Light" pitchFamily="2" charset="0"/>
                <a:ea typeface="Roboto Condensed Light" pitchFamily="2" charset="0"/>
                <a:cs typeface="Microsoft Sans Serif"/>
              </a:rPr>
              <a:t>đ</a:t>
            </a:r>
            <a:r>
              <a:rPr sz="2300" spc="-80" dirty="0" err="1" smtClean="0">
                <a:latin typeface="Roboto Condensed Light" pitchFamily="2" charset="0"/>
                <a:ea typeface="Roboto Condensed Light" pitchFamily="2" charset="0"/>
                <a:cs typeface="Microsoft Sans Serif"/>
              </a:rPr>
              <a:t>ư</a:t>
            </a:r>
            <a:r>
              <a:rPr sz="2300" spc="-125" dirty="0" err="1" smtClean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ợ</a:t>
            </a:r>
            <a:r>
              <a:rPr sz="2300" spc="-80" dirty="0" err="1" smtClean="0">
                <a:latin typeface="Roboto Condensed Light" pitchFamily="2" charset="0"/>
                <a:ea typeface="Roboto Condensed Light" pitchFamily="2" charset="0"/>
              </a:rPr>
              <a:t>c</a:t>
            </a:r>
            <a:r>
              <a:rPr sz="2300" spc="-80" dirty="0" smtClean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14" dirty="0">
                <a:latin typeface="Roboto Condensed Light" pitchFamily="2" charset="0"/>
                <a:ea typeface="Roboto Condensed Light" pitchFamily="2" charset="0"/>
              </a:rPr>
              <a:t>khai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25" dirty="0">
                <a:latin typeface="Roboto Condensed Light" pitchFamily="2" charset="0"/>
                <a:ea typeface="Roboto Condensed Light" pitchFamily="2" charset="0"/>
              </a:rPr>
              <a:t>thác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để</a:t>
            </a:r>
            <a:r>
              <a:rPr sz="2300" spc="-85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100" dirty="0">
                <a:latin typeface="Roboto Condensed Light" pitchFamily="2" charset="0"/>
                <a:ea typeface="Roboto Condensed Light" pitchFamily="2" charset="0"/>
              </a:rPr>
              <a:t>gi</a:t>
            </a:r>
            <a:r>
              <a:rPr sz="2300" spc="-100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ả</a:t>
            </a:r>
            <a:r>
              <a:rPr sz="2300" spc="-100" dirty="0">
                <a:latin typeface="Roboto Condensed Light" pitchFamily="2" charset="0"/>
                <a:ea typeface="Roboto Condensed Light" pitchFamily="2" charset="0"/>
              </a:rPr>
              <a:t>i</a:t>
            </a:r>
            <a:r>
              <a:rPr sz="2300" spc="-3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45" dirty="0">
                <a:latin typeface="Roboto Condensed Light" pitchFamily="2" charset="0"/>
                <a:ea typeface="Roboto Condensed Light" pitchFamily="2" charset="0"/>
              </a:rPr>
              <a:t>quy</a:t>
            </a:r>
            <a:r>
              <a:rPr sz="2300" spc="-145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ế</a:t>
            </a:r>
            <a:r>
              <a:rPr sz="2300" spc="-145" dirty="0">
                <a:latin typeface="Roboto Condensed Light" pitchFamily="2" charset="0"/>
                <a:ea typeface="Roboto Condensed Light" pitchFamily="2" charset="0"/>
              </a:rPr>
              <a:t>t</a:t>
            </a:r>
            <a:r>
              <a:rPr sz="2300" spc="-4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05" dirty="0">
                <a:latin typeface="Roboto Condensed Light" pitchFamily="2" charset="0"/>
                <a:ea typeface="Roboto Condensed Light" pitchFamily="2" charset="0"/>
              </a:rPr>
              <a:t>bài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25" dirty="0">
                <a:latin typeface="Roboto Condensed Light" pitchFamily="2" charset="0"/>
                <a:ea typeface="Roboto Condensed Light" pitchFamily="2" charset="0"/>
              </a:rPr>
              <a:t>toán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85" dirty="0">
                <a:latin typeface="Roboto Condensed Light" pitchFamily="2" charset="0"/>
                <a:ea typeface="Roboto Condensed Light" pitchFamily="2" charset="0"/>
              </a:rPr>
              <a:t>liên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50" dirty="0">
                <a:latin typeface="Roboto Condensed Light" pitchFamily="2" charset="0"/>
                <a:ea typeface="Roboto Condensed Light" pitchFamily="2" charset="0"/>
              </a:rPr>
              <a:t>quan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đế</a:t>
            </a:r>
            <a:r>
              <a:rPr sz="2300" spc="-155" dirty="0">
                <a:latin typeface="Roboto Condensed Light" pitchFamily="2" charset="0"/>
                <a:ea typeface="Roboto Condensed Light" pitchFamily="2" charset="0"/>
              </a:rPr>
              <a:t>n</a:t>
            </a:r>
            <a:r>
              <a:rPr sz="2300" spc="-40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145" dirty="0">
                <a:latin typeface="Roboto Condensed Light" pitchFamily="2" charset="0"/>
                <a:ea typeface="Roboto Condensed Light" pitchFamily="2" charset="0"/>
              </a:rPr>
              <a:t>dân</a:t>
            </a:r>
            <a:r>
              <a:rPr sz="2300" spc="-35" dirty="0">
                <a:latin typeface="Roboto Condensed Light" pitchFamily="2" charset="0"/>
                <a:ea typeface="Roboto Condensed Light" pitchFamily="2" charset="0"/>
              </a:rPr>
              <a:t> </a:t>
            </a:r>
            <a:r>
              <a:rPr sz="2300" spc="-90" dirty="0">
                <a:latin typeface="Roboto Condensed Light" pitchFamily="2" charset="0"/>
                <a:ea typeface="Roboto Condensed Light" pitchFamily="2" charset="0"/>
              </a:rPr>
              <a:t>s</a:t>
            </a:r>
            <a:r>
              <a:rPr sz="2300" spc="-90" dirty="0">
                <a:latin typeface="Roboto Condensed Light" pitchFamily="2" charset="0"/>
                <a:ea typeface="Roboto Condensed Light" pitchFamily="2" charset="0"/>
                <a:cs typeface="Microsoft Sans Serif"/>
              </a:rPr>
              <a:t>ố</a:t>
            </a:r>
            <a:r>
              <a:rPr sz="2300" spc="-90" dirty="0">
                <a:latin typeface="Roboto Condensed Light" pitchFamily="2" charset="0"/>
                <a:ea typeface="Roboto Condensed Light" pitchFamily="2" charset="0"/>
              </a:rPr>
              <a:t>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733800" y="711842"/>
            <a:ext cx="1485900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Ư</a:t>
            </a:r>
            <a:r>
              <a:rPr spc="-150" dirty="0"/>
              <a:t>U</a:t>
            </a:r>
            <a:r>
              <a:rPr spc="-220" dirty="0"/>
              <a:t> </a:t>
            </a:r>
            <a:r>
              <a:rPr spc="-260" dirty="0"/>
              <a:t>Đ</a:t>
            </a:r>
            <a:r>
              <a:rPr spc="-550" dirty="0"/>
              <a:t>I</a:t>
            </a:r>
            <a:r>
              <a:rPr spc="-114" dirty="0"/>
              <a:t>Ể</a:t>
            </a:r>
            <a:r>
              <a:rPr spc="60" dirty="0"/>
              <a:t>M</a:t>
            </a:r>
          </a:p>
        </p:txBody>
      </p:sp>
      <p:sp>
        <p:nvSpPr>
          <p:cNvPr id="5" name="object 5"/>
          <p:cNvSpPr/>
          <p:nvPr/>
        </p:nvSpPr>
        <p:spPr>
          <a:xfrm>
            <a:off x="4569599" y="1494497"/>
            <a:ext cx="4574540" cy="0"/>
          </a:xfrm>
          <a:custGeom>
            <a:avLst/>
            <a:gdLst/>
            <a:ahLst/>
            <a:cxnLst/>
            <a:rect l="l" t="t" r="r" b="b"/>
            <a:pathLst>
              <a:path w="4574540">
                <a:moveTo>
                  <a:pt x="0" y="0"/>
                </a:moveTo>
                <a:lnTo>
                  <a:pt x="4574402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568179"/>
            <a:ext cx="4574540" cy="0"/>
          </a:xfrm>
          <a:custGeom>
            <a:avLst/>
            <a:gdLst/>
            <a:ahLst/>
            <a:cxnLst/>
            <a:rect l="l" t="t" r="r" b="b"/>
            <a:pathLst>
              <a:path w="4574540">
                <a:moveTo>
                  <a:pt x="0" y="0"/>
                </a:moveTo>
                <a:lnTo>
                  <a:pt x="4574402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905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6800" y="1914999"/>
            <a:ext cx="7546638" cy="216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VN"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-     T</a:t>
            </a:r>
            <a:r>
              <a:rPr sz="2300" spc="-130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hông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9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tin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b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ộ </a:t>
            </a:r>
            <a:r>
              <a:rPr sz="2300" spc="-114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</a:t>
            </a:r>
            <a:r>
              <a:rPr sz="2300" spc="-114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ữ 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li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ệ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u 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ph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ả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i</a:t>
            </a:r>
            <a:r>
              <a:rPr sz="2300" spc="2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tìm 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ở </a:t>
            </a:r>
            <a:r>
              <a:rPr sz="2300" spc="-15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m</a:t>
            </a:r>
            <a:r>
              <a:rPr sz="2300" spc="-15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ộ</a:t>
            </a:r>
            <a:r>
              <a:rPr sz="2300" spc="-15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</a:t>
            </a:r>
            <a:r>
              <a:rPr sz="2300" spc="1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trang 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web</a:t>
            </a:r>
            <a:r>
              <a:rPr sz="2300" spc="16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10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khác</a:t>
            </a:r>
            <a:endParaRPr lang="vi-VN" sz="2300" spc="-110" dirty="0">
              <a:solidFill>
                <a:srgbClr val="001A33"/>
              </a:solidFill>
              <a:latin typeface="Roboto Condensed Light" pitchFamily="2" charset="0"/>
              <a:ea typeface="Roboto Condensed Light" pitchFamily="2" charset="0"/>
              <a:cs typeface="Roboto Lt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en-US" sz="2300" spc="-140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40" dirty="0" err="1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hi</a:t>
            </a:r>
            <a:r>
              <a:rPr sz="2300" spc="-140" dirty="0" err="1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ề</a:t>
            </a:r>
            <a:r>
              <a:rPr sz="2300" spc="-140" dirty="0" err="1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u</a:t>
            </a:r>
            <a:r>
              <a:rPr sz="2300" spc="210" dirty="0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ộ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không 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có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thông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7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tin.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endParaRPr lang="vi-VN" sz="2300" spc="-40" dirty="0">
              <a:solidFill>
                <a:srgbClr val="001A33"/>
              </a:solidFill>
              <a:latin typeface="Roboto Condensed Light" pitchFamily="2" charset="0"/>
              <a:ea typeface="Roboto Condensed Light" pitchFamily="2" charset="0"/>
              <a:cs typeface="Roboto Lt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sz="2300" spc="-145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</a:t>
            </a:r>
            <a:r>
              <a:rPr sz="2300" spc="-145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ữ</a:t>
            </a:r>
            <a:r>
              <a:rPr sz="2300" spc="-7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li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ệ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u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1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đư</a:t>
            </a:r>
            <a:r>
              <a:rPr sz="2300" spc="-11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a</a:t>
            </a:r>
            <a:r>
              <a:rPr sz="2300" spc="-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1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ra</a:t>
            </a:r>
            <a:r>
              <a:rPr sz="2300" spc="-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ổ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ng</a:t>
            </a:r>
            <a:r>
              <a:rPr sz="2300" spc="-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s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ố</a:t>
            </a:r>
            <a:r>
              <a:rPr sz="2300" spc="-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dân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ă</a:t>
            </a:r>
            <a:r>
              <a:rPr sz="2300" spc="-1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m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2010</a:t>
            </a:r>
            <a:r>
              <a:rPr sz="2300" spc="-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và</a:t>
            </a:r>
            <a:r>
              <a:rPr sz="2300" spc="-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2012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nh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ư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ng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các </a:t>
            </a:r>
            <a:r>
              <a:rPr sz="2300" spc="-47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ộ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 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còn </a:t>
            </a:r>
            <a:r>
              <a:rPr sz="2300" spc="-85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l</a:t>
            </a:r>
            <a:r>
              <a:rPr sz="2300" spc="-85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ạ</a:t>
            </a:r>
            <a:r>
              <a:rPr sz="2300" spc="-85" dirty="0" err="1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i</a:t>
            </a:r>
            <a:r>
              <a:rPr sz="2300" spc="-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5" dirty="0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(</a:t>
            </a:r>
            <a:r>
              <a:rPr lang="en-US" sz="2300" spc="-135" dirty="0" err="1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</a:t>
            </a:r>
            <a:r>
              <a:rPr sz="2300" spc="-135" dirty="0" err="1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ân</a:t>
            </a:r>
            <a:r>
              <a:rPr sz="2300" spc="-135" dirty="0" smtClean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s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ố </a:t>
            </a:r>
            <a:r>
              <a:rPr sz="2300" spc="-19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Nam</a:t>
            </a:r>
            <a:r>
              <a:rPr sz="2300" spc="-1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3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-</a:t>
            </a:r>
            <a:r>
              <a:rPr sz="2300" spc="-32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ữ</a:t>
            </a:r>
            <a:r>
              <a:rPr sz="2300" spc="-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, 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s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ố 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ch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ủ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ng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</a:t>
            </a:r>
            <a:r>
              <a:rPr sz="2300" spc="-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ộ</a:t>
            </a:r>
            <a:r>
              <a:rPr sz="2300" spc="-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c, </a:t>
            </a:r>
            <a:r>
              <a:rPr sz="2300" spc="-1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...) 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đề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u</a:t>
            </a:r>
            <a:r>
              <a:rPr sz="2300" spc="17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là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ủ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a </a:t>
            </a:r>
            <a:r>
              <a:rPr sz="2300" spc="-1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ă</a:t>
            </a:r>
            <a:r>
              <a:rPr sz="2300" spc="-1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m</a:t>
            </a:r>
            <a:r>
              <a:rPr sz="2300" spc="9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1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2010. </a:t>
            </a:r>
            <a:r>
              <a:rPr sz="2300" spc="-10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</a:t>
            </a:r>
            <a:r>
              <a:rPr sz="2300" spc="-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ừ </a:t>
            </a:r>
            <a:r>
              <a:rPr sz="2300" spc="-114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đ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ó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</a:t>
            </a:r>
            <a:r>
              <a:rPr sz="2300" spc="-1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ẫ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14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đ</a:t>
            </a:r>
            <a:r>
              <a:rPr sz="2300" spc="-204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ế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k</a:t>
            </a:r>
            <a:r>
              <a:rPr sz="2300" spc="-204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ế</a:t>
            </a:r>
            <a:r>
              <a:rPr sz="2300" spc="-6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t</a:t>
            </a:r>
            <a:r>
              <a:rPr sz="2300" spc="-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q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u</a:t>
            </a:r>
            <a:r>
              <a:rPr sz="2300" spc="-17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ả</a:t>
            </a:r>
            <a:r>
              <a:rPr sz="2300" spc="-9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12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ũ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g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h</a:t>
            </a:r>
            <a:r>
              <a:rPr sz="2300" spc="-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ư 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as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h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b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o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a</a:t>
            </a:r>
            <a:r>
              <a:rPr sz="2300" spc="-8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r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d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k</a:t>
            </a:r>
            <a:r>
              <a:rPr sz="2300" spc="-15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h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ô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g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b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a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o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g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ồ</a:t>
            </a:r>
            <a:r>
              <a:rPr sz="2300" spc="-25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m</a:t>
            </a:r>
            <a:r>
              <a:rPr sz="2300" spc="-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2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c</a:t>
            </a:r>
            <a:r>
              <a:rPr sz="2300" spc="-17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ả</a:t>
            </a:r>
            <a:r>
              <a:rPr sz="2300" spc="-9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 </a:t>
            </a:r>
            <a:r>
              <a:rPr sz="2300" spc="-16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n</a:t>
            </a:r>
            <a:r>
              <a:rPr sz="2300" spc="-18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Microsoft Sans Serif"/>
              </a:rPr>
              <a:t>ă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m 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2010</a:t>
            </a:r>
            <a:r>
              <a:rPr sz="2300" spc="-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3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v</a:t>
            </a:r>
            <a:r>
              <a:rPr sz="2300" spc="-13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à</a:t>
            </a:r>
            <a:r>
              <a:rPr sz="2300" spc="-45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 </a:t>
            </a:r>
            <a:r>
              <a:rPr sz="2300" spc="-14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2012</a:t>
            </a:r>
            <a:r>
              <a:rPr sz="2300" dirty="0">
                <a:solidFill>
                  <a:srgbClr val="001A33"/>
                </a:solidFill>
                <a:latin typeface="Roboto Condensed Light" pitchFamily="2" charset="0"/>
                <a:ea typeface="Roboto Condensed Light" pitchFamily="2" charset="0"/>
                <a:cs typeface="Roboto Lt"/>
              </a:rPr>
              <a:t>.</a:t>
            </a:r>
            <a:endParaRPr sz="2300" dirty="0">
              <a:latin typeface="Roboto Condensed Light" pitchFamily="2" charset="0"/>
              <a:ea typeface="Roboto Condensed Light" pitchFamily="2" charset="0"/>
              <a:cs typeface="Roboto 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0836" y="850826"/>
            <a:ext cx="16375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5" dirty="0" smtClean="0"/>
              <a:t>HẠN CHẾ</a:t>
            </a:r>
            <a:endParaRPr sz="2800" dirty="0"/>
          </a:p>
        </p:txBody>
      </p:sp>
      <p:sp>
        <p:nvSpPr>
          <p:cNvPr id="5" name="object 5"/>
          <p:cNvSpPr/>
          <p:nvPr/>
        </p:nvSpPr>
        <p:spPr>
          <a:xfrm>
            <a:off x="4569599" y="1494497"/>
            <a:ext cx="4574540" cy="0"/>
          </a:xfrm>
          <a:custGeom>
            <a:avLst/>
            <a:gdLst/>
            <a:ahLst/>
            <a:cxnLst/>
            <a:rect l="l" t="t" r="r" b="b"/>
            <a:pathLst>
              <a:path w="4574540">
                <a:moveTo>
                  <a:pt x="0" y="0"/>
                </a:moveTo>
                <a:lnTo>
                  <a:pt x="4574402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16" y="4324350"/>
            <a:ext cx="4574540" cy="0"/>
          </a:xfrm>
          <a:custGeom>
            <a:avLst/>
            <a:gdLst/>
            <a:ahLst/>
            <a:cxnLst/>
            <a:rect l="l" t="t" r="r" b="b"/>
            <a:pathLst>
              <a:path w="4574540">
                <a:moveTo>
                  <a:pt x="0" y="0"/>
                </a:moveTo>
                <a:lnTo>
                  <a:pt x="4574402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80880" y="1364995"/>
            <a:ext cx="5521960" cy="14745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463165">
              <a:lnSpc>
                <a:spcPct val="100800"/>
              </a:lnSpc>
              <a:spcBef>
                <a:spcPts val="50"/>
              </a:spcBef>
            </a:pPr>
            <a:r>
              <a:rPr lang="en-VN" sz="4800" spc="-175" dirty="0">
                <a:solidFill>
                  <a:srgbClr val="434343"/>
                </a:solidFill>
                <a:latin typeface="Acumin Pro" panose="020B0804020202020204" pitchFamily="34" charset="77"/>
                <a:ea typeface="Roboto Condensed Light" pitchFamily="2" charset="0"/>
                <a:cs typeface="Al Nile" pitchFamily="2" charset="-78"/>
              </a:rPr>
              <a:t>LAP TRINH PHAN TICH DU LIEU</a:t>
            </a:r>
            <a:endParaRPr sz="4800" dirty="0">
              <a:latin typeface="Acumin Pro" panose="020B0804020202020204" pitchFamily="34" charset="77"/>
              <a:ea typeface="Roboto Condensed Light" pitchFamily="2" charset="0"/>
              <a:cs typeface="Al Nile" pitchFamily="2" charset="-7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8115" y="3471897"/>
            <a:ext cx="292608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75" dirty="0">
                <a:solidFill>
                  <a:srgbClr val="434343"/>
                </a:solidFill>
                <a:latin typeface="Microsoft Sans Serif"/>
                <a:cs typeface="Microsoft Sans Serif"/>
              </a:rPr>
              <a:t>G</a:t>
            </a:r>
            <a:r>
              <a:rPr sz="1950" spc="-80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r>
              <a:rPr sz="1950" spc="-150" dirty="0">
                <a:solidFill>
                  <a:srgbClr val="434343"/>
                </a:solidFill>
                <a:latin typeface="Microsoft Sans Serif"/>
                <a:cs typeface="Microsoft Sans Serif"/>
              </a:rPr>
              <a:t>ả</a:t>
            </a:r>
            <a:r>
              <a:rPr sz="1950" spc="-13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114" dirty="0">
                <a:solidFill>
                  <a:srgbClr val="434343"/>
                </a:solidFill>
                <a:latin typeface="Microsoft Sans Serif"/>
                <a:cs typeface="Microsoft Sans Serif"/>
              </a:rPr>
              <a:t>g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Vi</a:t>
            </a:r>
            <a:r>
              <a:rPr sz="1950" spc="-165" dirty="0">
                <a:solidFill>
                  <a:srgbClr val="434343"/>
                </a:solidFill>
                <a:latin typeface="Microsoft Sans Serif"/>
                <a:cs typeface="Microsoft Sans Serif"/>
              </a:rPr>
              <a:t>ê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40" dirty="0">
                <a:solidFill>
                  <a:srgbClr val="434343"/>
                </a:solidFill>
                <a:latin typeface="Microsoft Sans Serif"/>
                <a:cs typeface="Microsoft Sans Serif"/>
              </a:rPr>
              <a:t>:</a:t>
            </a:r>
            <a:r>
              <a:rPr sz="1950" spc="-7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05" dirty="0">
                <a:solidFill>
                  <a:srgbClr val="434343"/>
                </a:solidFill>
                <a:latin typeface="Microsoft Sans Serif"/>
                <a:cs typeface="Microsoft Sans Serif"/>
              </a:rPr>
              <a:t>Tr</a:t>
            </a:r>
            <a:r>
              <a:rPr sz="195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ư</a:t>
            </a:r>
            <a:r>
              <a:rPr sz="1950" spc="-100" dirty="0">
                <a:solidFill>
                  <a:srgbClr val="434343"/>
                </a:solidFill>
                <a:latin typeface="Microsoft Sans Serif"/>
                <a:cs typeface="Microsoft Sans Serif"/>
              </a:rPr>
              <a:t>ơ</a:t>
            </a:r>
            <a:r>
              <a:rPr sz="1950" spc="-13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114" dirty="0">
                <a:solidFill>
                  <a:srgbClr val="434343"/>
                </a:solidFill>
                <a:latin typeface="Microsoft Sans Serif"/>
                <a:cs typeface="Microsoft Sans Serif"/>
              </a:rPr>
              <a:t>g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215" dirty="0">
                <a:solidFill>
                  <a:srgbClr val="434343"/>
                </a:solidFill>
                <a:latin typeface="Microsoft Sans Serif"/>
                <a:cs typeface="Microsoft Sans Serif"/>
              </a:rPr>
              <a:t>V</a:t>
            </a:r>
            <a:r>
              <a:rPr sz="195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ĩ</a:t>
            </a:r>
            <a:r>
              <a:rPr sz="1950" spc="-130" dirty="0">
                <a:solidFill>
                  <a:srgbClr val="434343"/>
                </a:solidFill>
                <a:latin typeface="Microsoft Sans Serif"/>
                <a:cs typeface="Microsoft Sans Serif"/>
              </a:rPr>
              <a:t>n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h</a:t>
            </a:r>
            <a:r>
              <a:rPr sz="195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950" spc="-135" dirty="0">
                <a:solidFill>
                  <a:srgbClr val="434343"/>
                </a:solidFill>
                <a:latin typeface="Microsoft Sans Serif"/>
                <a:cs typeface="Microsoft Sans Serif"/>
              </a:rPr>
              <a:t>L</a:t>
            </a:r>
            <a:r>
              <a:rPr sz="195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i</a:t>
            </a:r>
            <a:r>
              <a:rPr sz="1950" spc="-125" dirty="0">
                <a:solidFill>
                  <a:srgbClr val="434343"/>
                </a:solidFill>
                <a:latin typeface="Microsoft Sans Serif"/>
                <a:cs typeface="Microsoft Sans Serif"/>
              </a:rPr>
              <a:t>nh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77025" y="3176003"/>
            <a:ext cx="2460625" cy="0"/>
          </a:xfrm>
          <a:custGeom>
            <a:avLst/>
            <a:gdLst/>
            <a:ahLst/>
            <a:cxnLst/>
            <a:rect l="l" t="t" r="r" b="b"/>
            <a:pathLst>
              <a:path w="2460625">
                <a:moveTo>
                  <a:pt x="0" y="0"/>
                </a:moveTo>
                <a:lnTo>
                  <a:pt x="2460001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8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3317" y="328676"/>
            <a:ext cx="224535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0" dirty="0"/>
              <a:t>NỘI DUNG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033" y="2452116"/>
            <a:ext cx="2283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434343"/>
                </a:solidFill>
                <a:latin typeface="Tahoma"/>
                <a:cs typeface="Tahoma"/>
              </a:rPr>
              <a:t>L</a:t>
            </a:r>
            <a:r>
              <a:rPr sz="2000" b="1" spc="-120" dirty="0">
                <a:solidFill>
                  <a:srgbClr val="434343"/>
                </a:solidFill>
                <a:latin typeface="Tahoma"/>
                <a:cs typeface="Tahoma"/>
              </a:rPr>
              <a:t>Ý</a:t>
            </a:r>
            <a:r>
              <a:rPr sz="2000" b="1" spc="-15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155" dirty="0">
                <a:solidFill>
                  <a:srgbClr val="434343"/>
                </a:solidFill>
                <a:latin typeface="Tahoma"/>
                <a:cs typeface="Tahoma"/>
              </a:rPr>
              <a:t>D</a:t>
            </a:r>
            <a:r>
              <a:rPr sz="2000" b="1" spc="-165" dirty="0">
                <a:solidFill>
                  <a:srgbClr val="434343"/>
                </a:solidFill>
                <a:latin typeface="Tahoma"/>
                <a:cs typeface="Tahoma"/>
              </a:rPr>
              <a:t>O</a:t>
            </a:r>
            <a:r>
              <a:rPr sz="2000" b="1" spc="-15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165" dirty="0">
                <a:solidFill>
                  <a:srgbClr val="434343"/>
                </a:solidFill>
                <a:latin typeface="Tahoma"/>
                <a:cs typeface="Tahoma"/>
              </a:rPr>
              <a:t>C</a:t>
            </a:r>
            <a:r>
              <a:rPr sz="2000" b="1" spc="-145" dirty="0">
                <a:solidFill>
                  <a:srgbClr val="434343"/>
                </a:solidFill>
                <a:latin typeface="Tahoma"/>
                <a:cs typeface="Tahoma"/>
              </a:rPr>
              <a:t>H</a:t>
            </a:r>
            <a:r>
              <a:rPr sz="2000" b="1" spc="-170" dirty="0">
                <a:solidFill>
                  <a:srgbClr val="434343"/>
                </a:solidFill>
                <a:latin typeface="Tahoma"/>
                <a:cs typeface="Tahoma"/>
              </a:rPr>
              <a:t>Ọ</a:t>
            </a:r>
            <a:r>
              <a:rPr sz="2000" b="1" spc="-100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17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2000" b="1" spc="-75" dirty="0">
                <a:solidFill>
                  <a:srgbClr val="434343"/>
                </a:solidFill>
                <a:latin typeface="Tahoma"/>
                <a:cs typeface="Tahoma"/>
              </a:rPr>
              <a:t>Ề</a:t>
            </a:r>
            <a:r>
              <a:rPr sz="2000" b="1" spc="-16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195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r>
              <a:rPr sz="2000" b="1" spc="-155" dirty="0">
                <a:solidFill>
                  <a:srgbClr val="434343"/>
                </a:solidFill>
                <a:latin typeface="Tahoma"/>
                <a:cs typeface="Tahoma"/>
              </a:rPr>
              <a:t>À</a:t>
            </a:r>
            <a:r>
              <a:rPr sz="2000" b="1" spc="-465" dirty="0">
                <a:solidFill>
                  <a:srgbClr val="434343"/>
                </a:solidFill>
                <a:latin typeface="Tahoma"/>
                <a:cs typeface="Tahoma"/>
              </a:rPr>
              <a:t>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6440" y="1118108"/>
            <a:ext cx="512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80" dirty="0">
                <a:solidFill>
                  <a:srgbClr val="434343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9737" y="1236979"/>
            <a:ext cx="580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14" dirty="0">
                <a:solidFill>
                  <a:srgbClr val="434343"/>
                </a:solidFill>
                <a:latin typeface="Tahoma"/>
                <a:cs typeface="Tahoma"/>
              </a:rPr>
              <a:t>02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4242" y="314401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434343"/>
                </a:solidFill>
                <a:latin typeface="Tahoma"/>
                <a:cs typeface="Tahoma"/>
              </a:rPr>
              <a:t>VẤ</a:t>
            </a:r>
            <a:r>
              <a:rPr sz="2000" b="1" spc="-100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17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2000" b="1" spc="-75" dirty="0">
                <a:solidFill>
                  <a:srgbClr val="434343"/>
                </a:solidFill>
                <a:latin typeface="Tahoma"/>
                <a:cs typeface="Tahoma"/>
              </a:rPr>
              <a:t>Ề</a:t>
            </a:r>
            <a:r>
              <a:rPr sz="2000" b="1" spc="-16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175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2000" b="1" spc="-75" dirty="0">
                <a:solidFill>
                  <a:srgbClr val="434343"/>
                </a:solidFill>
                <a:latin typeface="Tahoma"/>
                <a:cs typeface="Tahoma"/>
              </a:rPr>
              <a:t>Ặ</a:t>
            </a:r>
            <a:r>
              <a:rPr sz="2000" b="1" spc="280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r>
              <a:rPr sz="2000" b="1" spc="-15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275" dirty="0">
                <a:solidFill>
                  <a:srgbClr val="434343"/>
                </a:solidFill>
                <a:latin typeface="Tahoma"/>
                <a:cs typeface="Tahoma"/>
              </a:rPr>
              <a:t>R</a:t>
            </a:r>
            <a:r>
              <a:rPr sz="2000" b="1" spc="-18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3308" y="2452116"/>
            <a:ext cx="1055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5" dirty="0">
                <a:solidFill>
                  <a:srgbClr val="434343"/>
                </a:solidFill>
                <a:latin typeface="Tahoma"/>
                <a:cs typeface="Tahoma"/>
              </a:rPr>
              <a:t>K</a:t>
            </a:r>
            <a:r>
              <a:rPr sz="2000" b="1" spc="-85" dirty="0">
                <a:solidFill>
                  <a:srgbClr val="434343"/>
                </a:solidFill>
                <a:latin typeface="Tahoma"/>
                <a:cs typeface="Tahoma"/>
              </a:rPr>
              <a:t>Ế</a:t>
            </a:r>
            <a:r>
              <a:rPr sz="2000" b="1" spc="280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r>
              <a:rPr sz="2000" b="1" spc="-15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b="1" spc="-250" dirty="0">
                <a:solidFill>
                  <a:srgbClr val="434343"/>
                </a:solidFill>
                <a:latin typeface="Tahoma"/>
                <a:cs typeface="Tahoma"/>
              </a:rPr>
              <a:t>Q</a:t>
            </a:r>
            <a:r>
              <a:rPr sz="2000" b="1" spc="-19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2000" b="1" spc="-145" dirty="0">
                <a:solidFill>
                  <a:srgbClr val="434343"/>
                </a:solidFill>
                <a:latin typeface="Tahoma"/>
                <a:cs typeface="Tahoma"/>
              </a:rPr>
              <a:t>Ả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5911" y="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2760" y="4376056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0"/>
                </a:moveTo>
                <a:lnTo>
                  <a:pt x="1" y="767443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11416" y="1044955"/>
            <a:ext cx="57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40" dirty="0">
                <a:solidFill>
                  <a:srgbClr val="434343"/>
                </a:solidFill>
                <a:latin typeface="Tahoma"/>
                <a:cs typeface="Tahoma"/>
              </a:rPr>
              <a:t>03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97224" y="3554260"/>
            <a:ext cx="2245360" cy="0"/>
          </a:xfrm>
          <a:custGeom>
            <a:avLst/>
            <a:gdLst/>
            <a:ahLst/>
            <a:cxnLst/>
            <a:rect l="l" t="t" r="r" b="b"/>
            <a:pathLst>
              <a:path w="2245360">
                <a:moveTo>
                  <a:pt x="0" y="0"/>
                </a:moveTo>
                <a:lnTo>
                  <a:pt x="224489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7224" y="3006280"/>
            <a:ext cx="2245360" cy="0"/>
          </a:xfrm>
          <a:custGeom>
            <a:avLst/>
            <a:gdLst/>
            <a:ahLst/>
            <a:cxnLst/>
            <a:rect l="l" t="t" r="r" b="b"/>
            <a:pathLst>
              <a:path w="2245360">
                <a:moveTo>
                  <a:pt x="0" y="0"/>
                </a:moveTo>
                <a:lnTo>
                  <a:pt x="224489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20575"/>
            <a:ext cx="9140952" cy="5141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986712" y="458533"/>
            <a:ext cx="629920" cy="627380"/>
            <a:chOff x="7986712" y="458533"/>
            <a:chExt cx="629920" cy="627380"/>
          </a:xfrm>
        </p:grpSpPr>
        <p:sp>
          <p:nvSpPr>
            <p:cNvPr id="4" name="object 4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517194" y="0"/>
                  </a:moveTo>
                  <a:lnTo>
                    <a:pt x="0" y="0"/>
                  </a:lnTo>
                  <a:lnTo>
                    <a:pt x="0" y="514502"/>
                  </a:lnTo>
                  <a:lnTo>
                    <a:pt x="102895" y="617410"/>
                  </a:lnTo>
                  <a:lnTo>
                    <a:pt x="620102" y="617410"/>
                  </a:lnTo>
                  <a:lnTo>
                    <a:pt x="620102" y="102908"/>
                  </a:lnTo>
                  <a:lnTo>
                    <a:pt x="51719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0" y="0"/>
                  </a:moveTo>
                  <a:lnTo>
                    <a:pt x="517198" y="0"/>
                  </a:lnTo>
                  <a:lnTo>
                    <a:pt x="620100" y="102902"/>
                  </a:lnTo>
                  <a:lnTo>
                    <a:pt x="620100" y="617400"/>
                  </a:lnTo>
                  <a:lnTo>
                    <a:pt x="102902" y="617400"/>
                  </a:lnTo>
                  <a:lnTo>
                    <a:pt x="0" y="5144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9938" y="661453"/>
              <a:ext cx="420370" cy="321945"/>
            </a:xfrm>
            <a:custGeom>
              <a:avLst/>
              <a:gdLst/>
              <a:ahLst/>
              <a:cxnLst/>
              <a:rect l="l" t="t" r="r" b="b"/>
              <a:pathLst>
                <a:path w="420370" h="321944">
                  <a:moveTo>
                    <a:pt x="274142" y="0"/>
                  </a:moveTo>
                  <a:lnTo>
                    <a:pt x="49517" y="0"/>
                  </a:lnTo>
                  <a:lnTo>
                    <a:pt x="49517" y="44335"/>
                  </a:lnTo>
                  <a:lnTo>
                    <a:pt x="41757" y="50609"/>
                  </a:lnTo>
                  <a:lnTo>
                    <a:pt x="27698" y="50609"/>
                  </a:lnTo>
                  <a:lnTo>
                    <a:pt x="23279" y="44335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335"/>
                  </a:lnTo>
                  <a:lnTo>
                    <a:pt x="49517" y="0"/>
                  </a:lnTo>
                  <a:lnTo>
                    <a:pt x="0" y="0"/>
                  </a:lnTo>
                  <a:lnTo>
                    <a:pt x="0" y="73901"/>
                  </a:lnTo>
                  <a:lnTo>
                    <a:pt x="124879" y="73901"/>
                  </a:lnTo>
                  <a:lnTo>
                    <a:pt x="128765" y="67005"/>
                  </a:lnTo>
                  <a:lnTo>
                    <a:pt x="133604" y="60236"/>
                  </a:lnTo>
                  <a:lnTo>
                    <a:pt x="164706" y="31216"/>
                  </a:lnTo>
                  <a:lnTo>
                    <a:pt x="211264" y="11760"/>
                  </a:lnTo>
                  <a:lnTo>
                    <a:pt x="237197" y="9232"/>
                  </a:lnTo>
                  <a:lnTo>
                    <a:pt x="246392" y="9512"/>
                  </a:lnTo>
                  <a:lnTo>
                    <a:pt x="255663" y="10350"/>
                  </a:lnTo>
                  <a:lnTo>
                    <a:pt x="264934" y="11734"/>
                  </a:lnTo>
                  <a:lnTo>
                    <a:pt x="274142" y="13665"/>
                  </a:lnTo>
                  <a:lnTo>
                    <a:pt x="274142" y="9232"/>
                  </a:lnTo>
                  <a:lnTo>
                    <a:pt x="274142" y="0"/>
                  </a:lnTo>
                  <a:close/>
                </a:path>
                <a:path w="420370" h="321944">
                  <a:moveTo>
                    <a:pt x="420344" y="289242"/>
                  </a:moveTo>
                  <a:lnTo>
                    <a:pt x="418058" y="276809"/>
                  </a:lnTo>
                  <a:lnTo>
                    <a:pt x="411200" y="266014"/>
                  </a:lnTo>
                  <a:lnTo>
                    <a:pt x="377583" y="232384"/>
                  </a:lnTo>
                  <a:lnTo>
                    <a:pt x="362077" y="216865"/>
                  </a:lnTo>
                  <a:lnTo>
                    <a:pt x="348018" y="232384"/>
                  </a:lnTo>
                  <a:lnTo>
                    <a:pt x="337312" y="221678"/>
                  </a:lnTo>
                  <a:lnTo>
                    <a:pt x="335470" y="219837"/>
                  </a:lnTo>
                  <a:lnTo>
                    <a:pt x="320319" y="204673"/>
                  </a:lnTo>
                  <a:lnTo>
                    <a:pt x="337985" y="170383"/>
                  </a:lnTo>
                  <a:lnTo>
                    <a:pt x="342290" y="132880"/>
                  </a:lnTo>
                  <a:lnTo>
                    <a:pt x="333298" y="96266"/>
                  </a:lnTo>
                  <a:lnTo>
                    <a:pt x="318465" y="75171"/>
                  </a:lnTo>
                  <a:lnTo>
                    <a:pt x="318465" y="138366"/>
                  </a:lnTo>
                  <a:lnTo>
                    <a:pt x="312369" y="168871"/>
                  </a:lnTo>
                  <a:lnTo>
                    <a:pt x="281813" y="205651"/>
                  </a:lnTo>
                  <a:lnTo>
                    <a:pt x="237197" y="219837"/>
                  </a:lnTo>
                  <a:lnTo>
                    <a:pt x="221437" y="218160"/>
                  </a:lnTo>
                  <a:lnTo>
                    <a:pt x="180289" y="195440"/>
                  </a:lnTo>
                  <a:lnTo>
                    <a:pt x="155905" y="138366"/>
                  </a:lnTo>
                  <a:lnTo>
                    <a:pt x="162001" y="107848"/>
                  </a:lnTo>
                  <a:lnTo>
                    <a:pt x="192709" y="71081"/>
                  </a:lnTo>
                  <a:lnTo>
                    <a:pt x="237197" y="56908"/>
                  </a:lnTo>
                  <a:lnTo>
                    <a:pt x="252361" y="58597"/>
                  </a:lnTo>
                  <a:lnTo>
                    <a:pt x="294081" y="81280"/>
                  </a:lnTo>
                  <a:lnTo>
                    <a:pt x="318465" y="138366"/>
                  </a:lnTo>
                  <a:lnTo>
                    <a:pt x="318465" y="75171"/>
                  </a:lnTo>
                  <a:lnTo>
                    <a:pt x="311086" y="64668"/>
                  </a:lnTo>
                  <a:lnTo>
                    <a:pt x="301917" y="56908"/>
                  </a:lnTo>
                  <a:lnTo>
                    <a:pt x="294906" y="50965"/>
                  </a:lnTo>
                  <a:lnTo>
                    <a:pt x="276745" y="41186"/>
                  </a:lnTo>
                  <a:lnTo>
                    <a:pt x="257225" y="35306"/>
                  </a:lnTo>
                  <a:lnTo>
                    <a:pt x="237007" y="33337"/>
                  </a:lnTo>
                  <a:lnTo>
                    <a:pt x="216712" y="35306"/>
                  </a:lnTo>
                  <a:lnTo>
                    <a:pt x="178473" y="50965"/>
                  </a:lnTo>
                  <a:lnTo>
                    <a:pt x="139369" y="98945"/>
                  </a:lnTo>
                  <a:lnTo>
                    <a:pt x="131889" y="138595"/>
                  </a:lnTo>
                  <a:lnTo>
                    <a:pt x="139369" y="178600"/>
                  </a:lnTo>
                  <a:lnTo>
                    <a:pt x="161823" y="213918"/>
                  </a:lnTo>
                  <a:lnTo>
                    <a:pt x="196596" y="236740"/>
                  </a:lnTo>
                  <a:lnTo>
                    <a:pt x="237197" y="244589"/>
                  </a:lnTo>
                  <a:lnTo>
                    <a:pt x="255143" y="243141"/>
                  </a:lnTo>
                  <a:lnTo>
                    <a:pt x="271868" y="238823"/>
                  </a:lnTo>
                  <a:lnTo>
                    <a:pt x="287426" y="231660"/>
                  </a:lnTo>
                  <a:lnTo>
                    <a:pt x="301840" y="221678"/>
                  </a:lnTo>
                  <a:lnTo>
                    <a:pt x="329565" y="249377"/>
                  </a:lnTo>
                  <a:lnTo>
                    <a:pt x="317360" y="263055"/>
                  </a:lnTo>
                  <a:lnTo>
                    <a:pt x="372783" y="318477"/>
                  </a:lnTo>
                  <a:lnTo>
                    <a:pt x="380530" y="321424"/>
                  </a:lnTo>
                  <a:lnTo>
                    <a:pt x="397179" y="321424"/>
                  </a:lnTo>
                  <a:lnTo>
                    <a:pt x="404926" y="318477"/>
                  </a:lnTo>
                  <a:lnTo>
                    <a:pt x="411200" y="312204"/>
                  </a:lnTo>
                  <a:lnTo>
                    <a:pt x="418058" y="301599"/>
                  </a:lnTo>
                  <a:lnTo>
                    <a:pt x="420344" y="289242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870" y="761212"/>
              <a:ext cx="94210" cy="73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9938" y="761212"/>
              <a:ext cx="112699" cy="73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89938" y="561327"/>
              <a:ext cx="274320" cy="74295"/>
            </a:xfrm>
            <a:custGeom>
              <a:avLst/>
              <a:gdLst/>
              <a:ahLst/>
              <a:cxnLst/>
              <a:rect l="l" t="t" r="r" b="b"/>
              <a:pathLst>
                <a:path w="274320" h="74295">
                  <a:moveTo>
                    <a:pt x="274142" y="0"/>
                  </a:moveTo>
                  <a:lnTo>
                    <a:pt x="0" y="0"/>
                  </a:lnTo>
                  <a:lnTo>
                    <a:pt x="0" y="73901"/>
                  </a:lnTo>
                  <a:lnTo>
                    <a:pt x="274142" y="73901"/>
                  </a:lnTo>
                  <a:lnTo>
                    <a:pt x="274142" y="50609"/>
                  </a:lnTo>
                  <a:lnTo>
                    <a:pt x="27698" y="50609"/>
                  </a:lnTo>
                  <a:lnTo>
                    <a:pt x="23279" y="44716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274142" y="24396"/>
                  </a:lnTo>
                  <a:lnTo>
                    <a:pt x="274142" y="0"/>
                  </a:lnTo>
                  <a:close/>
                </a:path>
                <a:path w="274320" h="74295">
                  <a:moveTo>
                    <a:pt x="274142" y="24396"/>
                  </a:move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716"/>
                  </a:lnTo>
                  <a:lnTo>
                    <a:pt x="41757" y="50609"/>
                  </a:lnTo>
                  <a:lnTo>
                    <a:pt x="274142" y="50609"/>
                  </a:lnTo>
                  <a:lnTo>
                    <a:pt x="274142" y="24396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0" y="3486150"/>
            <a:ext cx="68707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3530" algn="l"/>
              </a:tabLst>
            </a:pPr>
            <a:r>
              <a:rPr lang="en-VN" sz="3000" b="1" u="sng" spc="-15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                           LÝ DO CHỌN ĐỀ TÀI </a:t>
            </a:r>
            <a:endParaRPr sz="3000" spc="-15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6304" y="1956307"/>
            <a:ext cx="13227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1015" dirty="0">
                <a:solidFill>
                  <a:srgbClr val="434343"/>
                </a:solidFill>
                <a:latin typeface="Tahoma"/>
                <a:cs typeface="Tahoma"/>
              </a:rPr>
              <a:t>01</a:t>
            </a:r>
            <a:endParaRPr sz="96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75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9760" y="96012"/>
            <a:ext cx="259003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/>
              <a:t>L</a:t>
            </a:r>
            <a:r>
              <a:rPr sz="2000" spc="-120" dirty="0"/>
              <a:t>Ý</a:t>
            </a:r>
            <a:r>
              <a:rPr sz="2000" spc="-150" dirty="0"/>
              <a:t> </a:t>
            </a:r>
            <a:r>
              <a:rPr sz="2000" spc="-155" dirty="0"/>
              <a:t>D</a:t>
            </a:r>
            <a:r>
              <a:rPr sz="2000" spc="-165" dirty="0"/>
              <a:t>O</a:t>
            </a:r>
            <a:r>
              <a:rPr sz="2000" spc="-150" dirty="0"/>
              <a:t> </a:t>
            </a:r>
            <a:r>
              <a:rPr sz="2000" spc="-165" dirty="0"/>
              <a:t>C</a:t>
            </a:r>
            <a:r>
              <a:rPr sz="2000" spc="-145" dirty="0"/>
              <a:t>H</a:t>
            </a:r>
            <a:r>
              <a:rPr sz="2000" spc="-170" dirty="0"/>
              <a:t>Ọ</a:t>
            </a:r>
            <a:r>
              <a:rPr sz="2000" spc="-100" dirty="0"/>
              <a:t>N</a:t>
            </a:r>
            <a:r>
              <a:rPr sz="2000" spc="-145" dirty="0"/>
              <a:t> </a:t>
            </a:r>
            <a:r>
              <a:rPr sz="2000" spc="-175" dirty="0"/>
              <a:t>Đ</a:t>
            </a:r>
            <a:r>
              <a:rPr sz="2000" spc="-75" dirty="0"/>
              <a:t>Ề</a:t>
            </a:r>
            <a:r>
              <a:rPr sz="2000" spc="-160" dirty="0"/>
              <a:t> </a:t>
            </a:r>
            <a:r>
              <a:rPr lang="en-VN" sz="2000" spc="215" dirty="0"/>
              <a:t>T</a:t>
            </a:r>
            <a:r>
              <a:rPr sz="2000" spc="-75" dirty="0"/>
              <a:t>À</a:t>
            </a:r>
            <a:r>
              <a:rPr sz="2000" spc="-385" dirty="0"/>
              <a:t>I</a:t>
            </a:r>
            <a:endParaRPr sz="2000" dirty="0"/>
          </a:p>
        </p:txBody>
      </p:sp>
      <p:sp>
        <p:nvSpPr>
          <p:cNvPr id="4" name="object 4"/>
          <p:cNvSpPr/>
          <p:nvPr/>
        </p:nvSpPr>
        <p:spPr>
          <a:xfrm>
            <a:off x="1495310" y="3673576"/>
            <a:ext cx="1651635" cy="1005840"/>
          </a:xfrm>
          <a:custGeom>
            <a:avLst/>
            <a:gdLst/>
            <a:ahLst/>
            <a:cxnLst/>
            <a:rect l="l" t="t" r="r" b="b"/>
            <a:pathLst>
              <a:path w="1651635" h="1005839">
                <a:moveTo>
                  <a:pt x="1483766" y="0"/>
                </a:moveTo>
                <a:lnTo>
                  <a:pt x="0" y="0"/>
                </a:lnTo>
                <a:lnTo>
                  <a:pt x="0" y="838140"/>
                </a:lnTo>
                <a:lnTo>
                  <a:pt x="167640" y="1005772"/>
                </a:lnTo>
                <a:lnTo>
                  <a:pt x="1651406" y="1005772"/>
                </a:lnTo>
                <a:lnTo>
                  <a:pt x="1651406" y="167627"/>
                </a:lnTo>
                <a:lnTo>
                  <a:pt x="1483766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5023" y="3713988"/>
            <a:ext cx="1016635" cy="94012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5880" algn="ctr">
              <a:lnSpc>
                <a:spcPct val="100000"/>
              </a:lnSpc>
              <a:spcBef>
                <a:spcPts val="360"/>
              </a:spcBef>
            </a:pPr>
            <a:r>
              <a:rPr sz="1400" b="1" spc="-65" dirty="0">
                <a:solidFill>
                  <a:srgbClr val="FFFFFF"/>
                </a:solidFill>
                <a:latin typeface="Tahoma"/>
                <a:cs typeface="Tahoma"/>
              </a:rPr>
              <a:t>02.</a:t>
            </a:r>
            <a:endParaRPr sz="1400" dirty="0">
              <a:latin typeface="Tahoma"/>
              <a:cs typeface="Tahoma"/>
            </a:endParaRPr>
          </a:p>
          <a:p>
            <a:pPr marL="12065" marR="5080" algn="ctr">
              <a:lnSpc>
                <a:spcPct val="101400"/>
              </a:lnSpc>
              <a:spcBef>
                <a:spcPts val="244"/>
              </a:spcBef>
            </a:pPr>
            <a:r>
              <a:rPr sz="1400" spc="-114" dirty="0">
                <a:solidFill>
                  <a:srgbClr val="FFFFFF"/>
                </a:solidFill>
                <a:latin typeface="Roboto Lt"/>
                <a:cs typeface="Roboto Lt"/>
              </a:rPr>
              <a:t>H</a:t>
            </a:r>
            <a:r>
              <a:rPr sz="1400" spc="-35" dirty="0">
                <a:solidFill>
                  <a:srgbClr val="FFFFFF"/>
                </a:solidFill>
                <a:latin typeface="Roboto Lt"/>
                <a:cs typeface="Roboto Lt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ể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u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Roboto Lt"/>
                <a:cs typeface="Roboto Lt"/>
              </a:rPr>
              <a:t>rõ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h</a:t>
            </a:r>
            <a:r>
              <a:rPr sz="1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ơ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 err="1">
                <a:solidFill>
                  <a:srgbClr val="FFFFFF"/>
                </a:solidFill>
                <a:latin typeface="Roboto Lt"/>
                <a:cs typeface="Roboto Lt"/>
              </a:rPr>
              <a:t>v</a:t>
            </a:r>
            <a:r>
              <a:rPr sz="1400" spc="-9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ề</a:t>
            </a:r>
            <a:r>
              <a:rPr sz="1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lang="en-US" sz="1400" spc="-114" dirty="0" err="1">
                <a:solidFill>
                  <a:srgbClr val="FFFFFF"/>
                </a:solidFill>
                <a:latin typeface="Roboto Lt"/>
                <a:cs typeface="Microsoft Sans Serif"/>
              </a:rPr>
              <a:t>c</a:t>
            </a:r>
            <a:r>
              <a:rPr sz="1400" spc="-95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ơ</a:t>
            </a:r>
            <a:r>
              <a:rPr sz="1400" spc="-6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ấ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u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Roboto Lt"/>
                <a:cs typeface="Roboto Lt"/>
              </a:rPr>
              <a:t>dâ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ố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41911" y="3673576"/>
            <a:ext cx="1791335" cy="1005840"/>
          </a:xfrm>
          <a:custGeom>
            <a:avLst/>
            <a:gdLst/>
            <a:ahLst/>
            <a:cxnLst/>
            <a:rect l="l" t="t" r="r" b="b"/>
            <a:pathLst>
              <a:path w="1791334" h="1005839">
                <a:moveTo>
                  <a:pt x="1623110" y="0"/>
                </a:moveTo>
                <a:lnTo>
                  <a:pt x="0" y="0"/>
                </a:lnTo>
                <a:lnTo>
                  <a:pt x="0" y="838139"/>
                </a:lnTo>
                <a:lnTo>
                  <a:pt x="167639" y="1005772"/>
                </a:lnTo>
                <a:lnTo>
                  <a:pt x="1790738" y="1005772"/>
                </a:lnTo>
                <a:lnTo>
                  <a:pt x="1790738" y="167627"/>
                </a:lnTo>
                <a:lnTo>
                  <a:pt x="1623110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95124" y="3713988"/>
            <a:ext cx="1484630" cy="94012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67945" algn="ctr">
              <a:lnSpc>
                <a:spcPct val="100000"/>
              </a:lnSpc>
              <a:spcBef>
                <a:spcPts val="360"/>
              </a:spcBef>
            </a:pPr>
            <a:r>
              <a:rPr sz="1400" b="1" spc="-70" dirty="0">
                <a:solidFill>
                  <a:srgbClr val="FFFFFF"/>
                </a:solidFill>
                <a:latin typeface="Tahoma"/>
                <a:cs typeface="Tahoma"/>
              </a:rPr>
              <a:t>03.</a:t>
            </a:r>
            <a:endParaRPr sz="1400" dirty="0">
              <a:latin typeface="Tahoma"/>
              <a:cs typeface="Tahoma"/>
            </a:endParaRPr>
          </a:p>
          <a:p>
            <a:pPr marL="12700" marR="5080" indent="1905">
              <a:lnSpc>
                <a:spcPct val="101400"/>
              </a:lnSpc>
              <a:spcBef>
                <a:spcPts val="244"/>
              </a:spcBef>
            </a:pPr>
            <a:r>
              <a:rPr sz="14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Đ</a:t>
            </a:r>
            <a:r>
              <a:rPr sz="14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ư</a:t>
            </a:r>
            <a:r>
              <a:rPr sz="1400" spc="-95" dirty="0">
                <a:solidFill>
                  <a:srgbClr val="FFFFFF"/>
                </a:solidFill>
                <a:latin typeface="Roboto Lt"/>
                <a:cs typeface="Roboto Lt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Roboto Lt"/>
                <a:cs typeface="Roboto Lt"/>
              </a:rPr>
              <a:t>ra</a:t>
            </a:r>
            <a:r>
              <a:rPr sz="1400" spc="-2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các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Roboto Lt"/>
                <a:cs typeface="Roboto Lt"/>
              </a:rPr>
              <a:t>b</a:t>
            </a:r>
            <a:r>
              <a:rPr sz="1400" spc="-35" dirty="0">
                <a:solidFill>
                  <a:srgbClr val="FFFFFF"/>
                </a:solidFill>
                <a:latin typeface="Roboto Lt"/>
                <a:cs typeface="Roboto Lt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ệ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114" dirty="0" err="1">
                <a:solidFill>
                  <a:srgbClr val="FFFFFF"/>
                </a:solidFill>
                <a:latin typeface="Roboto Lt"/>
                <a:cs typeface="Roboto Lt"/>
              </a:rPr>
              <a:t>p</a:t>
            </a:r>
            <a:r>
              <a:rPr sz="1400" spc="-105" dirty="0" err="1">
                <a:solidFill>
                  <a:srgbClr val="FFFFFF"/>
                </a:solidFill>
                <a:latin typeface="Roboto Lt"/>
                <a:cs typeface="Roboto Lt"/>
              </a:rPr>
              <a:t>h</a:t>
            </a:r>
            <a:r>
              <a:rPr sz="1400" spc="-95" dirty="0" err="1">
                <a:solidFill>
                  <a:srgbClr val="FFFFFF"/>
                </a:solidFill>
                <a:latin typeface="Roboto Lt"/>
                <a:cs typeface="Roboto Lt"/>
              </a:rPr>
              <a:t>á</a:t>
            </a:r>
            <a:r>
              <a:rPr sz="1400" spc="-65" dirty="0" err="1">
                <a:solidFill>
                  <a:srgbClr val="FFFFFF"/>
                </a:solidFill>
                <a:latin typeface="Roboto Lt"/>
                <a:cs typeface="Roboto Lt"/>
              </a:rPr>
              <a:t>p</a:t>
            </a:r>
            <a:r>
              <a:rPr sz="1400" spc="-6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60" dirty="0" err="1" smtClean="0">
                <a:solidFill>
                  <a:srgbClr val="FFFFFF"/>
                </a:solidFill>
                <a:latin typeface="Roboto Lt"/>
                <a:cs typeface="Roboto Lt"/>
              </a:rPr>
              <a:t>t</a:t>
            </a:r>
            <a:r>
              <a:rPr sz="1400" spc="-55" dirty="0" err="1" smtClean="0">
                <a:solidFill>
                  <a:srgbClr val="FFFFFF"/>
                </a:solidFill>
                <a:latin typeface="Roboto Lt"/>
                <a:cs typeface="Roboto Lt"/>
              </a:rPr>
              <a:t>r</a:t>
            </a:r>
            <a:r>
              <a:rPr lang="en-US" sz="1400" spc="-95" dirty="0" err="1">
                <a:solidFill>
                  <a:srgbClr val="FFFFFF"/>
                </a:solidFill>
                <a:latin typeface="Roboto Lt"/>
                <a:cs typeface="Roboto Lt"/>
              </a:rPr>
              <a:t>á</a:t>
            </a:r>
            <a:r>
              <a:rPr sz="1400" spc="-110" dirty="0" err="1" smtClean="0">
                <a:solidFill>
                  <a:srgbClr val="FFFFFF"/>
                </a:solidFill>
                <a:latin typeface="Roboto Lt"/>
                <a:cs typeface="Roboto Lt"/>
              </a:rPr>
              <a:t>nh</a:t>
            </a:r>
            <a:r>
              <a:rPr sz="1400" spc="-30" dirty="0" smtClean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Roboto Lt"/>
                <a:cs typeface="Roboto Lt"/>
              </a:rPr>
              <a:t>b</a:t>
            </a:r>
            <a:r>
              <a:rPr sz="1400" spc="-105" dirty="0">
                <a:solidFill>
                  <a:srgbClr val="FFFFFF"/>
                </a:solidFill>
                <a:latin typeface="Roboto Lt"/>
                <a:cs typeface="Roboto Lt"/>
              </a:rPr>
              <a:t>ù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100" dirty="0">
                <a:solidFill>
                  <a:srgbClr val="FFFFFF"/>
                </a:solidFill>
                <a:latin typeface="Roboto Lt"/>
                <a:cs typeface="Roboto Lt"/>
              </a:rPr>
              <a:t>g</a:t>
            </a:r>
            <a:r>
              <a:rPr sz="1400" spc="-3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ổ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Roboto Lt"/>
                <a:cs typeface="Roboto Lt"/>
              </a:rPr>
              <a:t>dâ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ố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7079" y="2134374"/>
            <a:ext cx="635" cy="361315"/>
          </a:xfrm>
          <a:custGeom>
            <a:avLst/>
            <a:gdLst/>
            <a:ahLst/>
            <a:cxnLst/>
            <a:rect l="l" t="t" r="r" b="b"/>
            <a:pathLst>
              <a:path w="635" h="361314">
                <a:moveTo>
                  <a:pt x="0" y="0"/>
                </a:moveTo>
                <a:lnTo>
                  <a:pt x="25" y="66259"/>
                </a:lnTo>
                <a:lnTo>
                  <a:pt x="93" y="124059"/>
                </a:lnTo>
                <a:lnTo>
                  <a:pt x="189" y="164942"/>
                </a:lnTo>
                <a:lnTo>
                  <a:pt x="300" y="180450"/>
                </a:lnTo>
                <a:lnTo>
                  <a:pt x="410" y="195957"/>
                </a:lnTo>
                <a:lnTo>
                  <a:pt x="506" y="236840"/>
                </a:lnTo>
                <a:lnTo>
                  <a:pt x="574" y="294641"/>
                </a:lnTo>
                <a:lnTo>
                  <a:pt x="600" y="360900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546" y="2572346"/>
            <a:ext cx="3055620" cy="833755"/>
          </a:xfrm>
          <a:custGeom>
            <a:avLst/>
            <a:gdLst/>
            <a:ahLst/>
            <a:cxnLst/>
            <a:rect l="l" t="t" r="r" b="b"/>
            <a:pathLst>
              <a:path w="3055620" h="833754">
                <a:moveTo>
                  <a:pt x="0" y="0"/>
                </a:moveTo>
                <a:lnTo>
                  <a:pt x="2916551" y="0"/>
                </a:lnTo>
                <a:lnTo>
                  <a:pt x="3055501" y="138951"/>
                </a:lnTo>
                <a:lnTo>
                  <a:pt x="3055501" y="833700"/>
                </a:lnTo>
                <a:lnTo>
                  <a:pt x="138951" y="833700"/>
                </a:lnTo>
                <a:lnTo>
                  <a:pt x="0" y="6947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72192" y="944892"/>
            <a:ext cx="2039620" cy="1112520"/>
          </a:xfrm>
          <a:custGeom>
            <a:avLst/>
            <a:gdLst/>
            <a:ahLst/>
            <a:cxnLst/>
            <a:rect l="l" t="t" r="r" b="b"/>
            <a:pathLst>
              <a:path w="2039620" h="1112520">
                <a:moveTo>
                  <a:pt x="1853628" y="0"/>
                </a:moveTo>
                <a:lnTo>
                  <a:pt x="0" y="0"/>
                </a:lnTo>
                <a:lnTo>
                  <a:pt x="0" y="926998"/>
                </a:lnTo>
                <a:lnTo>
                  <a:pt x="185407" y="1112405"/>
                </a:lnTo>
                <a:lnTo>
                  <a:pt x="2039035" y="1112405"/>
                </a:lnTo>
                <a:lnTo>
                  <a:pt x="2039035" y="185394"/>
                </a:lnTo>
                <a:lnTo>
                  <a:pt x="1853628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1592" y="2985052"/>
            <a:ext cx="584835" cy="615950"/>
          </a:xfrm>
          <a:custGeom>
            <a:avLst/>
            <a:gdLst/>
            <a:ahLst/>
            <a:cxnLst/>
            <a:rect l="l" t="t" r="r" b="b"/>
            <a:pathLst>
              <a:path w="584835" h="615950">
                <a:moveTo>
                  <a:pt x="584700" y="4223"/>
                </a:moveTo>
                <a:lnTo>
                  <a:pt x="584700" y="0"/>
                </a:lnTo>
                <a:lnTo>
                  <a:pt x="0" y="0"/>
                </a:lnTo>
                <a:lnTo>
                  <a:pt x="0" y="615323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11747" y="3040278"/>
            <a:ext cx="577850" cy="560705"/>
          </a:xfrm>
          <a:custGeom>
            <a:avLst/>
            <a:gdLst/>
            <a:ahLst/>
            <a:cxnLst/>
            <a:rect l="l" t="t" r="r" b="b"/>
            <a:pathLst>
              <a:path w="577850" h="560704">
                <a:moveTo>
                  <a:pt x="0" y="0"/>
                </a:moveTo>
                <a:lnTo>
                  <a:pt x="576350" y="0"/>
                </a:lnTo>
                <a:lnTo>
                  <a:pt x="576350" y="560100"/>
                </a:lnTo>
                <a:lnTo>
                  <a:pt x="577800" y="5601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01414" y="871855"/>
            <a:ext cx="1781175" cy="99504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190500" algn="ctr">
              <a:lnSpc>
                <a:spcPct val="100000"/>
              </a:lnSpc>
              <a:spcBef>
                <a:spcPts val="530"/>
              </a:spcBef>
            </a:pPr>
            <a:r>
              <a:rPr sz="1400" b="1" spc="-135" dirty="0">
                <a:solidFill>
                  <a:srgbClr val="FFFFFF"/>
                </a:solidFill>
                <a:latin typeface="Tahoma"/>
                <a:cs typeface="Tahoma"/>
              </a:rPr>
              <a:t>01.</a:t>
            </a:r>
            <a:endParaRPr sz="1400" dirty="0">
              <a:latin typeface="Tahoma"/>
              <a:cs typeface="Tahoma"/>
            </a:endParaRPr>
          </a:p>
          <a:p>
            <a:pPr marL="12065" marR="5080" indent="635" algn="ctr">
              <a:lnSpc>
                <a:spcPct val="101400"/>
              </a:lnSpc>
              <a:spcBef>
                <a:spcPts val="409"/>
              </a:spcBef>
            </a:pPr>
            <a:r>
              <a:rPr sz="1400" spc="-114" dirty="0">
                <a:solidFill>
                  <a:srgbClr val="FFFFFF"/>
                </a:solidFill>
                <a:latin typeface="Roboto Lt"/>
                <a:cs typeface="Roboto L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Roboto Lt"/>
                <a:cs typeface="Roboto Lt"/>
              </a:rPr>
              <a:t>ì</a:t>
            </a:r>
            <a:r>
              <a:rPr sz="1400" spc="-155" dirty="0">
                <a:solidFill>
                  <a:srgbClr val="FFFFFF"/>
                </a:solidFill>
                <a:latin typeface="Roboto Lt"/>
                <a:cs typeface="Roboto Lt"/>
              </a:rPr>
              <a:t>m</a:t>
            </a:r>
            <a:r>
              <a:rPr sz="1400" spc="-3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h</a:t>
            </a:r>
            <a:r>
              <a:rPr sz="1400" spc="-20" dirty="0">
                <a:solidFill>
                  <a:srgbClr val="FFFFFF"/>
                </a:solidFill>
                <a:latin typeface="Roboto Lt"/>
                <a:cs typeface="Roboto Lt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ể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u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v</a:t>
            </a:r>
            <a:r>
              <a:rPr sz="1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ề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 err="1">
                <a:solidFill>
                  <a:srgbClr val="FFFFFF"/>
                </a:solidFill>
                <a:latin typeface="Roboto Lt"/>
                <a:cs typeface="Roboto Lt"/>
              </a:rPr>
              <a:t>g</a:t>
            </a:r>
            <a:r>
              <a:rPr sz="1400" spc="-35" dirty="0" err="1">
                <a:solidFill>
                  <a:srgbClr val="FFFFFF"/>
                </a:solidFill>
                <a:latin typeface="Roboto Lt"/>
                <a:cs typeface="Roboto Lt"/>
              </a:rPr>
              <a:t>i</a:t>
            </a:r>
            <a:r>
              <a:rPr sz="1400" spc="-10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ớ</a:t>
            </a:r>
            <a:r>
              <a:rPr sz="1400" spc="-25" dirty="0" err="1">
                <a:solidFill>
                  <a:srgbClr val="FFFFFF"/>
                </a:solidFill>
                <a:latin typeface="Roboto Lt"/>
                <a:cs typeface="Roboto Lt"/>
              </a:rPr>
              <a:t>i</a:t>
            </a:r>
            <a:r>
              <a:rPr sz="1400" spc="-2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50" dirty="0" err="1" smtClean="0">
                <a:solidFill>
                  <a:srgbClr val="FFFFFF"/>
                </a:solidFill>
                <a:latin typeface="Roboto Lt"/>
                <a:cs typeface="Roboto Lt"/>
              </a:rPr>
              <a:t>t</a:t>
            </a:r>
            <a:r>
              <a:rPr sz="1400" spc="-25" dirty="0" err="1" smtClean="0">
                <a:solidFill>
                  <a:srgbClr val="FFFFFF"/>
                </a:solidFill>
                <a:latin typeface="Roboto Lt"/>
                <a:cs typeface="Roboto Lt"/>
              </a:rPr>
              <a:t>í</a:t>
            </a:r>
            <a:r>
              <a:rPr sz="1400" spc="-110" dirty="0" err="1" smtClean="0">
                <a:solidFill>
                  <a:srgbClr val="FFFFFF"/>
                </a:solidFill>
                <a:latin typeface="Roboto Lt"/>
                <a:cs typeface="Roboto Lt"/>
              </a:rPr>
              <a:t>nh</a:t>
            </a:r>
            <a:r>
              <a:rPr sz="1400" dirty="0" smtClean="0">
                <a:solidFill>
                  <a:srgbClr val="FFFFFF"/>
                </a:solidFill>
                <a:latin typeface="Roboto Lt"/>
                <a:cs typeface="Roboto Lt"/>
              </a:rPr>
              <a:t>,  </a:t>
            </a:r>
            <a:r>
              <a:rPr sz="1400" spc="-100" dirty="0" err="1">
                <a:solidFill>
                  <a:srgbClr val="FFFFFF"/>
                </a:solidFill>
                <a:latin typeface="Roboto Lt"/>
                <a:cs typeface="Roboto Lt"/>
              </a:rPr>
              <a:t>ch</a:t>
            </a:r>
            <a:r>
              <a:rPr sz="1400" spc="-10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ủ</a:t>
            </a:r>
            <a:r>
              <a:rPr sz="1400" spc="-105" dirty="0" err="1">
                <a:solidFill>
                  <a:srgbClr val="FFFFFF"/>
                </a:solidFill>
                <a:latin typeface="Roboto Lt"/>
                <a:cs typeface="Roboto Lt"/>
              </a:rPr>
              <a:t>ng</a:t>
            </a:r>
            <a:r>
              <a:rPr sz="14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55" dirty="0" err="1" smtClean="0">
                <a:solidFill>
                  <a:srgbClr val="FFFFFF"/>
                </a:solidFill>
                <a:latin typeface="Roboto Lt"/>
                <a:cs typeface="Roboto Lt"/>
              </a:rPr>
              <a:t>t</a:t>
            </a:r>
            <a:r>
              <a:rPr sz="1400" spc="-95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ộ</a:t>
            </a:r>
            <a:r>
              <a:rPr sz="1400" spc="-90" dirty="0" err="1" smtClean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r>
              <a:rPr sz="1400" dirty="0" smtClean="0">
                <a:solidFill>
                  <a:srgbClr val="FFFFFF"/>
                </a:solidFill>
                <a:latin typeface="Roboto Lt"/>
                <a:cs typeface="Roboto Lt"/>
              </a:rPr>
              <a:t>,</a:t>
            </a:r>
            <a:r>
              <a:rPr sz="1400" spc="-35" dirty="0" smtClean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s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ự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Roboto Lt"/>
                <a:cs typeface="Roboto Lt"/>
              </a:rPr>
              <a:t>chê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nh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Roboto Lt"/>
                <a:cs typeface="Roboto Lt"/>
              </a:rPr>
              <a:t>l</a:t>
            </a:r>
            <a:r>
              <a:rPr sz="1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ệ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70" dirty="0">
                <a:solidFill>
                  <a:srgbClr val="FFFFFF"/>
                </a:solidFill>
                <a:latin typeface="Roboto Lt"/>
                <a:cs typeface="Roboto Lt"/>
              </a:rPr>
              <a:t>h  </a:t>
            </a:r>
            <a:r>
              <a:rPr sz="1400" spc="-105" dirty="0">
                <a:solidFill>
                  <a:srgbClr val="FFFFFF"/>
                </a:solidFill>
                <a:latin typeface="Roboto Lt"/>
                <a:cs typeface="Roboto Lt"/>
              </a:rPr>
              <a:t>nha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Roboto Lt"/>
                <a:cs typeface="Roboto Lt"/>
              </a:rPr>
              <a:t>t</a:t>
            </a:r>
            <a:r>
              <a:rPr sz="1400" spc="-100" dirty="0">
                <a:solidFill>
                  <a:srgbClr val="FFFFFF"/>
                </a:solidFill>
                <a:latin typeface="Roboto Lt"/>
                <a:cs typeface="Roboto Lt"/>
              </a:rPr>
              <a:t>h</a:t>
            </a:r>
            <a:r>
              <a:rPr sz="1400" spc="-85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Roboto Lt"/>
                <a:cs typeface="Roboto Lt"/>
              </a:rPr>
              <a:t>o</a:t>
            </a:r>
            <a:r>
              <a:rPr sz="1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Roboto Lt"/>
                <a:cs typeface="Roboto Lt"/>
              </a:rPr>
              <a:t>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ừ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100" dirty="0">
                <a:solidFill>
                  <a:srgbClr val="FFFFFF"/>
                </a:solidFill>
                <a:latin typeface="Roboto Lt"/>
                <a:cs typeface="Roboto Lt"/>
              </a:rPr>
              <a:t>g</a:t>
            </a:r>
            <a:r>
              <a:rPr sz="1400" spc="-3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Roboto Lt"/>
                <a:cs typeface="Roboto Lt"/>
              </a:rPr>
              <a:t>v</a:t>
            </a:r>
            <a:r>
              <a:rPr sz="1400" spc="-105" dirty="0">
                <a:solidFill>
                  <a:srgbClr val="FFFFFF"/>
                </a:solidFill>
                <a:latin typeface="Roboto Lt"/>
                <a:cs typeface="Roboto Lt"/>
              </a:rPr>
              <a:t>ù</a:t>
            </a:r>
            <a:r>
              <a:rPr sz="1400" spc="-110" dirty="0">
                <a:solidFill>
                  <a:srgbClr val="FFFFFF"/>
                </a:solidFill>
                <a:latin typeface="Roboto Lt"/>
                <a:cs typeface="Roboto Lt"/>
              </a:rPr>
              <a:t>n</a:t>
            </a:r>
            <a:r>
              <a:rPr sz="1400" spc="-100" dirty="0">
                <a:solidFill>
                  <a:srgbClr val="FFFFFF"/>
                </a:solidFill>
                <a:latin typeface="Roboto Lt"/>
                <a:cs typeface="Roboto Lt"/>
              </a:rPr>
              <a:t>g</a:t>
            </a:r>
            <a:endParaRPr sz="1400" dirty="0">
              <a:latin typeface="Roboto Lt"/>
              <a:cs typeface="Roboto 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905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66399" y="3309620"/>
            <a:ext cx="370347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35" dirty="0">
                <a:solidFill>
                  <a:srgbClr val="434343"/>
                </a:solidFill>
                <a:latin typeface="Tahoma"/>
                <a:cs typeface="Tahoma"/>
              </a:rPr>
              <a:t>V</a:t>
            </a:r>
            <a:r>
              <a:rPr sz="3600" b="1" spc="-120" dirty="0">
                <a:solidFill>
                  <a:srgbClr val="434343"/>
                </a:solidFill>
                <a:latin typeface="Tahoma"/>
                <a:cs typeface="Tahoma"/>
              </a:rPr>
              <a:t>Ấ</a:t>
            </a:r>
            <a:r>
              <a:rPr sz="3600" b="1" spc="-175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3600" b="1" spc="-2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3600" b="1" spc="-260" dirty="0">
                <a:solidFill>
                  <a:srgbClr val="434343"/>
                </a:solidFill>
                <a:latin typeface="Tahoma"/>
                <a:cs typeface="Tahoma"/>
              </a:rPr>
              <a:t>Đ</a:t>
            </a:r>
            <a:r>
              <a:rPr sz="3600" b="1" spc="-204" dirty="0">
                <a:solidFill>
                  <a:srgbClr val="434343"/>
                </a:solidFill>
                <a:latin typeface="Tahoma"/>
                <a:cs typeface="Tahoma"/>
              </a:rPr>
              <a:t>Ề</a:t>
            </a:r>
            <a:r>
              <a:rPr sz="3600" b="1" spc="-2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3600" b="1" spc="-225" dirty="0">
                <a:solidFill>
                  <a:srgbClr val="434343"/>
                </a:solidFill>
                <a:latin typeface="Tahoma"/>
                <a:cs typeface="Tahoma"/>
              </a:rPr>
              <a:t>ĐẶ</a:t>
            </a:r>
            <a:r>
              <a:rPr lang="en-VN" sz="3600" b="1" spc="400" dirty="0">
                <a:solidFill>
                  <a:srgbClr val="434343"/>
                </a:solidFill>
                <a:latin typeface="Tahoma"/>
                <a:cs typeface="Tahoma"/>
              </a:rPr>
              <a:t>T</a:t>
            </a:r>
            <a:r>
              <a:rPr sz="3600" b="1" spc="-204" dirty="0">
                <a:solidFill>
                  <a:srgbClr val="434343"/>
                </a:solidFill>
                <a:latin typeface="Tahoma"/>
                <a:cs typeface="Tahoma"/>
              </a:rPr>
              <a:t>RA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0528" y="1956307"/>
            <a:ext cx="15043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295" dirty="0">
                <a:solidFill>
                  <a:srgbClr val="434343"/>
                </a:solidFill>
                <a:latin typeface="Tahoma"/>
                <a:cs typeface="Tahoma"/>
              </a:rPr>
              <a:t>02</a:t>
            </a:r>
            <a:endParaRPr sz="9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78331" y="4028400"/>
            <a:ext cx="1565910" cy="0"/>
          </a:xfrm>
          <a:custGeom>
            <a:avLst/>
            <a:gdLst/>
            <a:ahLst/>
            <a:cxnLst/>
            <a:rect l="l" t="t" r="r" b="b"/>
            <a:pathLst>
              <a:path w="1565909">
                <a:moveTo>
                  <a:pt x="0" y="0"/>
                </a:moveTo>
                <a:lnTo>
                  <a:pt x="1565700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986712" y="458533"/>
            <a:ext cx="629920" cy="627380"/>
            <a:chOff x="7986712" y="458533"/>
            <a:chExt cx="629920" cy="627380"/>
          </a:xfrm>
        </p:grpSpPr>
        <p:sp>
          <p:nvSpPr>
            <p:cNvPr id="7" name="object 7"/>
            <p:cNvSpPr/>
            <p:nvPr/>
          </p:nvSpPr>
          <p:spPr>
            <a:xfrm>
              <a:off x="8089938" y="661453"/>
              <a:ext cx="420370" cy="321945"/>
            </a:xfrm>
            <a:custGeom>
              <a:avLst/>
              <a:gdLst/>
              <a:ahLst/>
              <a:cxnLst/>
              <a:rect l="l" t="t" r="r" b="b"/>
              <a:pathLst>
                <a:path w="420370" h="321944">
                  <a:moveTo>
                    <a:pt x="274142" y="0"/>
                  </a:moveTo>
                  <a:lnTo>
                    <a:pt x="49517" y="0"/>
                  </a:lnTo>
                  <a:lnTo>
                    <a:pt x="49517" y="44335"/>
                  </a:lnTo>
                  <a:lnTo>
                    <a:pt x="41757" y="50609"/>
                  </a:lnTo>
                  <a:lnTo>
                    <a:pt x="27698" y="50609"/>
                  </a:lnTo>
                  <a:lnTo>
                    <a:pt x="23279" y="44335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335"/>
                  </a:lnTo>
                  <a:lnTo>
                    <a:pt x="49517" y="0"/>
                  </a:lnTo>
                  <a:lnTo>
                    <a:pt x="0" y="0"/>
                  </a:lnTo>
                  <a:lnTo>
                    <a:pt x="0" y="73901"/>
                  </a:lnTo>
                  <a:lnTo>
                    <a:pt x="124879" y="73901"/>
                  </a:lnTo>
                  <a:lnTo>
                    <a:pt x="128765" y="67005"/>
                  </a:lnTo>
                  <a:lnTo>
                    <a:pt x="133604" y="60236"/>
                  </a:lnTo>
                  <a:lnTo>
                    <a:pt x="164706" y="31216"/>
                  </a:lnTo>
                  <a:lnTo>
                    <a:pt x="211264" y="11760"/>
                  </a:lnTo>
                  <a:lnTo>
                    <a:pt x="237197" y="9232"/>
                  </a:lnTo>
                  <a:lnTo>
                    <a:pt x="246392" y="9512"/>
                  </a:lnTo>
                  <a:lnTo>
                    <a:pt x="255663" y="10350"/>
                  </a:lnTo>
                  <a:lnTo>
                    <a:pt x="264934" y="11734"/>
                  </a:lnTo>
                  <a:lnTo>
                    <a:pt x="274142" y="13665"/>
                  </a:lnTo>
                  <a:lnTo>
                    <a:pt x="274142" y="9232"/>
                  </a:lnTo>
                  <a:lnTo>
                    <a:pt x="274142" y="0"/>
                  </a:lnTo>
                  <a:close/>
                </a:path>
                <a:path w="420370" h="321944">
                  <a:moveTo>
                    <a:pt x="420344" y="289242"/>
                  </a:moveTo>
                  <a:lnTo>
                    <a:pt x="418058" y="276809"/>
                  </a:lnTo>
                  <a:lnTo>
                    <a:pt x="411200" y="266014"/>
                  </a:lnTo>
                  <a:lnTo>
                    <a:pt x="377583" y="232384"/>
                  </a:lnTo>
                  <a:lnTo>
                    <a:pt x="362077" y="216865"/>
                  </a:lnTo>
                  <a:lnTo>
                    <a:pt x="348018" y="232384"/>
                  </a:lnTo>
                  <a:lnTo>
                    <a:pt x="337312" y="221678"/>
                  </a:lnTo>
                  <a:lnTo>
                    <a:pt x="335470" y="219837"/>
                  </a:lnTo>
                  <a:lnTo>
                    <a:pt x="320319" y="204673"/>
                  </a:lnTo>
                  <a:lnTo>
                    <a:pt x="337985" y="170383"/>
                  </a:lnTo>
                  <a:lnTo>
                    <a:pt x="342290" y="132880"/>
                  </a:lnTo>
                  <a:lnTo>
                    <a:pt x="333298" y="96266"/>
                  </a:lnTo>
                  <a:lnTo>
                    <a:pt x="318465" y="75171"/>
                  </a:lnTo>
                  <a:lnTo>
                    <a:pt x="318465" y="138366"/>
                  </a:lnTo>
                  <a:lnTo>
                    <a:pt x="312369" y="168871"/>
                  </a:lnTo>
                  <a:lnTo>
                    <a:pt x="281813" y="205651"/>
                  </a:lnTo>
                  <a:lnTo>
                    <a:pt x="237197" y="219837"/>
                  </a:lnTo>
                  <a:lnTo>
                    <a:pt x="221437" y="218160"/>
                  </a:lnTo>
                  <a:lnTo>
                    <a:pt x="180289" y="195440"/>
                  </a:lnTo>
                  <a:lnTo>
                    <a:pt x="155905" y="138366"/>
                  </a:lnTo>
                  <a:lnTo>
                    <a:pt x="162001" y="107848"/>
                  </a:lnTo>
                  <a:lnTo>
                    <a:pt x="192709" y="71081"/>
                  </a:lnTo>
                  <a:lnTo>
                    <a:pt x="237197" y="56908"/>
                  </a:lnTo>
                  <a:lnTo>
                    <a:pt x="252361" y="58597"/>
                  </a:lnTo>
                  <a:lnTo>
                    <a:pt x="294081" y="81280"/>
                  </a:lnTo>
                  <a:lnTo>
                    <a:pt x="318465" y="138366"/>
                  </a:lnTo>
                  <a:lnTo>
                    <a:pt x="318465" y="75171"/>
                  </a:lnTo>
                  <a:lnTo>
                    <a:pt x="311086" y="64668"/>
                  </a:lnTo>
                  <a:lnTo>
                    <a:pt x="301917" y="56908"/>
                  </a:lnTo>
                  <a:lnTo>
                    <a:pt x="294906" y="50965"/>
                  </a:lnTo>
                  <a:lnTo>
                    <a:pt x="276745" y="41186"/>
                  </a:lnTo>
                  <a:lnTo>
                    <a:pt x="257225" y="35306"/>
                  </a:lnTo>
                  <a:lnTo>
                    <a:pt x="237007" y="33337"/>
                  </a:lnTo>
                  <a:lnTo>
                    <a:pt x="216712" y="35306"/>
                  </a:lnTo>
                  <a:lnTo>
                    <a:pt x="178473" y="50965"/>
                  </a:lnTo>
                  <a:lnTo>
                    <a:pt x="139369" y="98945"/>
                  </a:lnTo>
                  <a:lnTo>
                    <a:pt x="131889" y="138595"/>
                  </a:lnTo>
                  <a:lnTo>
                    <a:pt x="139369" y="178600"/>
                  </a:lnTo>
                  <a:lnTo>
                    <a:pt x="161823" y="213918"/>
                  </a:lnTo>
                  <a:lnTo>
                    <a:pt x="196596" y="236740"/>
                  </a:lnTo>
                  <a:lnTo>
                    <a:pt x="237197" y="244589"/>
                  </a:lnTo>
                  <a:lnTo>
                    <a:pt x="255143" y="243141"/>
                  </a:lnTo>
                  <a:lnTo>
                    <a:pt x="271868" y="238823"/>
                  </a:lnTo>
                  <a:lnTo>
                    <a:pt x="287426" y="231660"/>
                  </a:lnTo>
                  <a:lnTo>
                    <a:pt x="301840" y="221678"/>
                  </a:lnTo>
                  <a:lnTo>
                    <a:pt x="329565" y="249377"/>
                  </a:lnTo>
                  <a:lnTo>
                    <a:pt x="317360" y="263055"/>
                  </a:lnTo>
                  <a:lnTo>
                    <a:pt x="372783" y="318477"/>
                  </a:lnTo>
                  <a:lnTo>
                    <a:pt x="380530" y="321424"/>
                  </a:lnTo>
                  <a:lnTo>
                    <a:pt x="397179" y="321424"/>
                  </a:lnTo>
                  <a:lnTo>
                    <a:pt x="404926" y="318477"/>
                  </a:lnTo>
                  <a:lnTo>
                    <a:pt x="411200" y="312204"/>
                  </a:lnTo>
                  <a:lnTo>
                    <a:pt x="418058" y="301599"/>
                  </a:lnTo>
                  <a:lnTo>
                    <a:pt x="420344" y="289242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870" y="761212"/>
              <a:ext cx="94210" cy="738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9938" y="761212"/>
              <a:ext cx="112699" cy="738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089938" y="561327"/>
              <a:ext cx="274320" cy="74295"/>
            </a:xfrm>
            <a:custGeom>
              <a:avLst/>
              <a:gdLst/>
              <a:ahLst/>
              <a:cxnLst/>
              <a:rect l="l" t="t" r="r" b="b"/>
              <a:pathLst>
                <a:path w="274320" h="74295">
                  <a:moveTo>
                    <a:pt x="274142" y="0"/>
                  </a:moveTo>
                  <a:lnTo>
                    <a:pt x="0" y="0"/>
                  </a:lnTo>
                  <a:lnTo>
                    <a:pt x="0" y="73901"/>
                  </a:lnTo>
                  <a:lnTo>
                    <a:pt x="274142" y="73901"/>
                  </a:lnTo>
                  <a:lnTo>
                    <a:pt x="274142" y="50609"/>
                  </a:lnTo>
                  <a:lnTo>
                    <a:pt x="27698" y="50609"/>
                  </a:lnTo>
                  <a:lnTo>
                    <a:pt x="23279" y="44716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274142" y="24396"/>
                  </a:lnTo>
                  <a:lnTo>
                    <a:pt x="274142" y="0"/>
                  </a:lnTo>
                  <a:close/>
                </a:path>
                <a:path w="274320" h="74295">
                  <a:moveTo>
                    <a:pt x="274142" y="24396"/>
                  </a:move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716"/>
                  </a:lnTo>
                  <a:lnTo>
                    <a:pt x="41757" y="50609"/>
                  </a:lnTo>
                  <a:lnTo>
                    <a:pt x="274142" y="50609"/>
                  </a:lnTo>
                  <a:lnTo>
                    <a:pt x="274142" y="24396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0" y="0"/>
                  </a:moveTo>
                  <a:lnTo>
                    <a:pt x="517198" y="0"/>
                  </a:lnTo>
                  <a:lnTo>
                    <a:pt x="620100" y="102902"/>
                  </a:lnTo>
                  <a:lnTo>
                    <a:pt x="620100" y="617400"/>
                  </a:lnTo>
                  <a:lnTo>
                    <a:pt x="102902" y="617400"/>
                  </a:lnTo>
                  <a:lnTo>
                    <a:pt x="0" y="5144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7886" y="289052"/>
            <a:ext cx="24757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V</a:t>
            </a:r>
            <a:r>
              <a:rPr spc="-90" dirty="0"/>
              <a:t>Ấ</a:t>
            </a:r>
            <a:r>
              <a:rPr spc="-120" dirty="0"/>
              <a:t>N</a:t>
            </a:r>
            <a:r>
              <a:rPr spc="-190" dirty="0"/>
              <a:t> </a:t>
            </a:r>
            <a:r>
              <a:rPr spc="-210" dirty="0"/>
              <a:t>Đ</a:t>
            </a:r>
            <a:r>
              <a:rPr spc="-90" dirty="0"/>
              <a:t>Ề</a:t>
            </a:r>
            <a:r>
              <a:rPr spc="-195" dirty="0"/>
              <a:t> </a:t>
            </a:r>
            <a:r>
              <a:rPr spc="-210" dirty="0"/>
              <a:t>Đ</a:t>
            </a:r>
            <a:r>
              <a:rPr spc="-90" dirty="0"/>
              <a:t>Ặ</a:t>
            </a:r>
            <a:r>
              <a:rPr lang="en-VN" spc="265" dirty="0"/>
              <a:t>T</a:t>
            </a:r>
            <a:r>
              <a:rPr spc="-195" dirty="0"/>
              <a:t>R</a:t>
            </a:r>
            <a:r>
              <a:rPr spc="-80" dirty="0"/>
              <a:t>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57599" y="988220"/>
            <a:ext cx="4787265" cy="3594735"/>
            <a:chOff x="3957599" y="988220"/>
            <a:chExt cx="4787265" cy="3594735"/>
          </a:xfrm>
        </p:grpSpPr>
        <p:sp>
          <p:nvSpPr>
            <p:cNvPr id="6" name="object 6"/>
            <p:cNvSpPr/>
            <p:nvPr/>
          </p:nvSpPr>
          <p:spPr>
            <a:xfrm>
              <a:off x="3957599" y="3045269"/>
              <a:ext cx="1368425" cy="0"/>
            </a:xfrm>
            <a:custGeom>
              <a:avLst/>
              <a:gdLst/>
              <a:ahLst/>
              <a:cxnLst/>
              <a:rect l="l" t="t" r="r" b="b"/>
              <a:pathLst>
                <a:path w="1368425">
                  <a:moveTo>
                    <a:pt x="0" y="0"/>
                  </a:moveTo>
                  <a:lnTo>
                    <a:pt x="1368000" y="1"/>
                  </a:lnTo>
                </a:path>
              </a:pathLst>
            </a:custGeom>
            <a:ln w="952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7490" y="988220"/>
              <a:ext cx="3777373" cy="359422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2F46AE-CB9F-444E-B4FF-826BF27A0F5B}"/>
              </a:ext>
            </a:extLst>
          </p:cNvPr>
          <p:cNvSpPr txBox="1"/>
          <p:nvPr/>
        </p:nvSpPr>
        <p:spPr>
          <a:xfrm>
            <a:off x="304800" y="2266950"/>
            <a:ext cx="3652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VN" dirty="0">
                <a:latin typeface="Roboto Condensed" pitchFamily="2" charset="0"/>
                <a:ea typeface="Roboto Condensed" pitchFamily="2" charset="0"/>
              </a:rPr>
              <a:t>	Bùng nổ dân số khi tỉ </a:t>
            </a:r>
            <a:r>
              <a:rPr lang="en-US" dirty="0" err="1" smtClean="0">
                <a:latin typeface="Roboto Condensed" pitchFamily="2" charset="0"/>
                <a:ea typeface="Roboto Condensed" pitchFamily="2" charset="0"/>
              </a:rPr>
              <a:t>lệ</a:t>
            </a:r>
            <a:r>
              <a:rPr lang="en-US" dirty="0" smtClean="0"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US" dirty="0" err="1" smtClean="0">
                <a:latin typeface="Roboto Condensed" pitchFamily="2" charset="0"/>
                <a:ea typeface="Roboto Condensed" pitchFamily="2" charset="0"/>
              </a:rPr>
              <a:t>gia</a:t>
            </a:r>
            <a:r>
              <a:rPr lang="en-VN" dirty="0" smtClean="0"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VN" dirty="0">
                <a:latin typeface="Roboto Condensed" pitchFamily="2" charset="0"/>
                <a:ea typeface="Roboto Condensed" pitchFamily="2" charset="0"/>
              </a:rPr>
              <a:t>tăng bình quân hằng năm của dân số trên thế giới lên đến 2,1%. Dân số tăng nhanh vượt qua các vấn </a:t>
            </a:r>
            <a:r>
              <a:rPr lang="en-VN" dirty="0" smtClean="0">
                <a:latin typeface="Roboto Condensed" pitchFamily="2" charset="0"/>
                <a:ea typeface="Roboto Condensed" pitchFamily="2" charset="0"/>
              </a:rPr>
              <a:t>đề</a:t>
            </a:r>
            <a:r>
              <a:rPr lang="en-US" dirty="0" smtClean="0"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VN" dirty="0" smtClean="0">
                <a:latin typeface="Roboto Condensed" pitchFamily="2" charset="0"/>
                <a:ea typeface="Roboto Condensed" pitchFamily="2" charset="0"/>
              </a:rPr>
              <a:t>giải </a:t>
            </a:r>
            <a:r>
              <a:rPr lang="en-VN" dirty="0">
                <a:latin typeface="Roboto Condensed" pitchFamily="2" charset="0"/>
                <a:ea typeface="Roboto Condensed" pitchFamily="2" charset="0"/>
              </a:rPr>
              <a:t>quyết ăn mặc</a:t>
            </a:r>
            <a:r>
              <a:rPr lang="en-VN" dirty="0" smtClean="0">
                <a:latin typeface="Roboto Condensed" pitchFamily="2" charset="0"/>
                <a:ea typeface="Roboto Condensed" pitchFamily="2" charset="0"/>
              </a:rPr>
              <a:t>,</a:t>
            </a:r>
            <a:r>
              <a:rPr lang="en-US" dirty="0" smtClean="0"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US" dirty="0" err="1" smtClean="0">
                <a:latin typeface="Roboto Condensed" pitchFamily="2" charset="0"/>
                <a:ea typeface="Roboto Condensed" pitchFamily="2" charset="0"/>
              </a:rPr>
              <a:t>nhà</a:t>
            </a:r>
            <a:r>
              <a:rPr lang="en-US" dirty="0" smtClean="0"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VN" dirty="0" smtClean="0">
                <a:latin typeface="Roboto Condensed" pitchFamily="2" charset="0"/>
                <a:ea typeface="Roboto Condensed" pitchFamily="2" charset="0"/>
              </a:rPr>
              <a:t>ở,học </a:t>
            </a:r>
            <a:r>
              <a:rPr lang="en-VN" dirty="0">
                <a:latin typeface="Roboto Condensed" pitchFamily="2" charset="0"/>
                <a:ea typeface="Roboto Condensed" pitchFamily="2" charset="0"/>
              </a:rPr>
              <a:t>hành, </a:t>
            </a:r>
            <a:r>
              <a:rPr lang="en-US" dirty="0" err="1" smtClean="0">
                <a:latin typeface="Roboto Condensed" pitchFamily="2" charset="0"/>
                <a:ea typeface="Roboto Condensed" pitchFamily="2" charset="0"/>
              </a:rPr>
              <a:t>việc</a:t>
            </a:r>
            <a:r>
              <a:rPr lang="en-US" dirty="0" smtClean="0"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US" dirty="0" err="1" smtClean="0">
                <a:latin typeface="Roboto Condensed" pitchFamily="2" charset="0"/>
                <a:ea typeface="Roboto Condensed" pitchFamily="2" charset="0"/>
              </a:rPr>
              <a:t>làm</a:t>
            </a:r>
            <a:r>
              <a:rPr lang="en-US" dirty="0" smtClean="0">
                <a:latin typeface="Roboto Condensed" pitchFamily="2" charset="0"/>
                <a:ea typeface="Roboto Condensed" pitchFamily="2" charset="0"/>
              </a:rPr>
              <a:t>.</a:t>
            </a:r>
            <a:endParaRPr lang="en-VN" dirty="0">
              <a:latin typeface="Roboto Condensed" pitchFamily="2" charset="0"/>
              <a:ea typeface="Roboto Condense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986712" y="458533"/>
            <a:ext cx="629920" cy="627380"/>
            <a:chOff x="7986712" y="458533"/>
            <a:chExt cx="629920" cy="627380"/>
          </a:xfrm>
        </p:grpSpPr>
        <p:sp>
          <p:nvSpPr>
            <p:cNvPr id="4" name="object 4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517194" y="0"/>
                  </a:moveTo>
                  <a:lnTo>
                    <a:pt x="0" y="0"/>
                  </a:lnTo>
                  <a:lnTo>
                    <a:pt x="0" y="514502"/>
                  </a:lnTo>
                  <a:lnTo>
                    <a:pt x="102895" y="617410"/>
                  </a:lnTo>
                  <a:lnTo>
                    <a:pt x="620102" y="617410"/>
                  </a:lnTo>
                  <a:lnTo>
                    <a:pt x="620102" y="102908"/>
                  </a:lnTo>
                  <a:lnTo>
                    <a:pt x="5171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1475" y="463295"/>
              <a:ext cx="620395" cy="617855"/>
            </a:xfrm>
            <a:custGeom>
              <a:avLst/>
              <a:gdLst/>
              <a:ahLst/>
              <a:cxnLst/>
              <a:rect l="l" t="t" r="r" b="b"/>
              <a:pathLst>
                <a:path w="620395" h="617855">
                  <a:moveTo>
                    <a:pt x="0" y="0"/>
                  </a:moveTo>
                  <a:lnTo>
                    <a:pt x="517198" y="0"/>
                  </a:lnTo>
                  <a:lnTo>
                    <a:pt x="620100" y="102902"/>
                  </a:lnTo>
                  <a:lnTo>
                    <a:pt x="620100" y="617400"/>
                  </a:lnTo>
                  <a:lnTo>
                    <a:pt x="102902" y="617400"/>
                  </a:lnTo>
                  <a:lnTo>
                    <a:pt x="0" y="5144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9938" y="661453"/>
              <a:ext cx="420370" cy="321945"/>
            </a:xfrm>
            <a:custGeom>
              <a:avLst/>
              <a:gdLst/>
              <a:ahLst/>
              <a:cxnLst/>
              <a:rect l="l" t="t" r="r" b="b"/>
              <a:pathLst>
                <a:path w="420370" h="321944">
                  <a:moveTo>
                    <a:pt x="274142" y="0"/>
                  </a:moveTo>
                  <a:lnTo>
                    <a:pt x="49517" y="0"/>
                  </a:lnTo>
                  <a:lnTo>
                    <a:pt x="49517" y="44335"/>
                  </a:lnTo>
                  <a:lnTo>
                    <a:pt x="41757" y="50609"/>
                  </a:lnTo>
                  <a:lnTo>
                    <a:pt x="27698" y="50609"/>
                  </a:lnTo>
                  <a:lnTo>
                    <a:pt x="23279" y="44335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335"/>
                  </a:lnTo>
                  <a:lnTo>
                    <a:pt x="49517" y="0"/>
                  </a:lnTo>
                  <a:lnTo>
                    <a:pt x="0" y="0"/>
                  </a:lnTo>
                  <a:lnTo>
                    <a:pt x="0" y="73901"/>
                  </a:lnTo>
                  <a:lnTo>
                    <a:pt x="124879" y="73901"/>
                  </a:lnTo>
                  <a:lnTo>
                    <a:pt x="128765" y="67005"/>
                  </a:lnTo>
                  <a:lnTo>
                    <a:pt x="133604" y="60236"/>
                  </a:lnTo>
                  <a:lnTo>
                    <a:pt x="164706" y="31216"/>
                  </a:lnTo>
                  <a:lnTo>
                    <a:pt x="211264" y="11760"/>
                  </a:lnTo>
                  <a:lnTo>
                    <a:pt x="237197" y="9232"/>
                  </a:lnTo>
                  <a:lnTo>
                    <a:pt x="246392" y="9512"/>
                  </a:lnTo>
                  <a:lnTo>
                    <a:pt x="255663" y="10350"/>
                  </a:lnTo>
                  <a:lnTo>
                    <a:pt x="264934" y="11734"/>
                  </a:lnTo>
                  <a:lnTo>
                    <a:pt x="274142" y="13665"/>
                  </a:lnTo>
                  <a:lnTo>
                    <a:pt x="274142" y="9232"/>
                  </a:lnTo>
                  <a:lnTo>
                    <a:pt x="274142" y="0"/>
                  </a:lnTo>
                  <a:close/>
                </a:path>
                <a:path w="420370" h="321944">
                  <a:moveTo>
                    <a:pt x="420344" y="289242"/>
                  </a:moveTo>
                  <a:lnTo>
                    <a:pt x="418058" y="276809"/>
                  </a:lnTo>
                  <a:lnTo>
                    <a:pt x="411200" y="266014"/>
                  </a:lnTo>
                  <a:lnTo>
                    <a:pt x="377583" y="232384"/>
                  </a:lnTo>
                  <a:lnTo>
                    <a:pt x="362077" y="216865"/>
                  </a:lnTo>
                  <a:lnTo>
                    <a:pt x="348018" y="232384"/>
                  </a:lnTo>
                  <a:lnTo>
                    <a:pt x="337312" y="221678"/>
                  </a:lnTo>
                  <a:lnTo>
                    <a:pt x="335470" y="219837"/>
                  </a:lnTo>
                  <a:lnTo>
                    <a:pt x="320319" y="204673"/>
                  </a:lnTo>
                  <a:lnTo>
                    <a:pt x="337985" y="170383"/>
                  </a:lnTo>
                  <a:lnTo>
                    <a:pt x="342290" y="132880"/>
                  </a:lnTo>
                  <a:lnTo>
                    <a:pt x="333298" y="96266"/>
                  </a:lnTo>
                  <a:lnTo>
                    <a:pt x="318465" y="75171"/>
                  </a:lnTo>
                  <a:lnTo>
                    <a:pt x="318465" y="138366"/>
                  </a:lnTo>
                  <a:lnTo>
                    <a:pt x="312369" y="168871"/>
                  </a:lnTo>
                  <a:lnTo>
                    <a:pt x="281813" y="205651"/>
                  </a:lnTo>
                  <a:lnTo>
                    <a:pt x="237197" y="219837"/>
                  </a:lnTo>
                  <a:lnTo>
                    <a:pt x="221437" y="218160"/>
                  </a:lnTo>
                  <a:lnTo>
                    <a:pt x="180289" y="195440"/>
                  </a:lnTo>
                  <a:lnTo>
                    <a:pt x="155905" y="138366"/>
                  </a:lnTo>
                  <a:lnTo>
                    <a:pt x="162001" y="107848"/>
                  </a:lnTo>
                  <a:lnTo>
                    <a:pt x="192709" y="71081"/>
                  </a:lnTo>
                  <a:lnTo>
                    <a:pt x="237197" y="56908"/>
                  </a:lnTo>
                  <a:lnTo>
                    <a:pt x="252361" y="58597"/>
                  </a:lnTo>
                  <a:lnTo>
                    <a:pt x="294081" y="81280"/>
                  </a:lnTo>
                  <a:lnTo>
                    <a:pt x="318465" y="138366"/>
                  </a:lnTo>
                  <a:lnTo>
                    <a:pt x="318465" y="75171"/>
                  </a:lnTo>
                  <a:lnTo>
                    <a:pt x="311086" y="64668"/>
                  </a:lnTo>
                  <a:lnTo>
                    <a:pt x="301917" y="56908"/>
                  </a:lnTo>
                  <a:lnTo>
                    <a:pt x="294906" y="50965"/>
                  </a:lnTo>
                  <a:lnTo>
                    <a:pt x="276745" y="41186"/>
                  </a:lnTo>
                  <a:lnTo>
                    <a:pt x="257225" y="35306"/>
                  </a:lnTo>
                  <a:lnTo>
                    <a:pt x="237007" y="33337"/>
                  </a:lnTo>
                  <a:lnTo>
                    <a:pt x="216712" y="35306"/>
                  </a:lnTo>
                  <a:lnTo>
                    <a:pt x="178473" y="50965"/>
                  </a:lnTo>
                  <a:lnTo>
                    <a:pt x="139369" y="98945"/>
                  </a:lnTo>
                  <a:lnTo>
                    <a:pt x="131889" y="138595"/>
                  </a:lnTo>
                  <a:lnTo>
                    <a:pt x="139369" y="178600"/>
                  </a:lnTo>
                  <a:lnTo>
                    <a:pt x="161823" y="213918"/>
                  </a:lnTo>
                  <a:lnTo>
                    <a:pt x="196596" y="236740"/>
                  </a:lnTo>
                  <a:lnTo>
                    <a:pt x="237197" y="244589"/>
                  </a:lnTo>
                  <a:lnTo>
                    <a:pt x="255143" y="243141"/>
                  </a:lnTo>
                  <a:lnTo>
                    <a:pt x="271868" y="238823"/>
                  </a:lnTo>
                  <a:lnTo>
                    <a:pt x="287426" y="231660"/>
                  </a:lnTo>
                  <a:lnTo>
                    <a:pt x="301840" y="221678"/>
                  </a:lnTo>
                  <a:lnTo>
                    <a:pt x="329565" y="249377"/>
                  </a:lnTo>
                  <a:lnTo>
                    <a:pt x="317360" y="263055"/>
                  </a:lnTo>
                  <a:lnTo>
                    <a:pt x="372783" y="318477"/>
                  </a:lnTo>
                  <a:lnTo>
                    <a:pt x="380530" y="321424"/>
                  </a:lnTo>
                  <a:lnTo>
                    <a:pt x="397179" y="321424"/>
                  </a:lnTo>
                  <a:lnTo>
                    <a:pt x="404926" y="318477"/>
                  </a:lnTo>
                  <a:lnTo>
                    <a:pt x="411200" y="312204"/>
                  </a:lnTo>
                  <a:lnTo>
                    <a:pt x="418058" y="301599"/>
                  </a:lnTo>
                  <a:lnTo>
                    <a:pt x="420344" y="289242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870" y="761212"/>
              <a:ext cx="94210" cy="73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9938" y="761212"/>
              <a:ext cx="112699" cy="73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89938" y="561327"/>
              <a:ext cx="274320" cy="74295"/>
            </a:xfrm>
            <a:custGeom>
              <a:avLst/>
              <a:gdLst/>
              <a:ahLst/>
              <a:cxnLst/>
              <a:rect l="l" t="t" r="r" b="b"/>
              <a:pathLst>
                <a:path w="274320" h="74295">
                  <a:moveTo>
                    <a:pt x="274142" y="0"/>
                  </a:moveTo>
                  <a:lnTo>
                    <a:pt x="0" y="0"/>
                  </a:lnTo>
                  <a:lnTo>
                    <a:pt x="0" y="73901"/>
                  </a:lnTo>
                  <a:lnTo>
                    <a:pt x="274142" y="73901"/>
                  </a:lnTo>
                  <a:lnTo>
                    <a:pt x="274142" y="50609"/>
                  </a:lnTo>
                  <a:lnTo>
                    <a:pt x="27698" y="50609"/>
                  </a:lnTo>
                  <a:lnTo>
                    <a:pt x="23279" y="44716"/>
                  </a:lnTo>
                  <a:lnTo>
                    <a:pt x="23279" y="38430"/>
                  </a:lnTo>
                  <a:lnTo>
                    <a:pt x="21793" y="30670"/>
                  </a:lnTo>
                  <a:lnTo>
                    <a:pt x="29565" y="24396"/>
                  </a:lnTo>
                  <a:lnTo>
                    <a:pt x="274142" y="24396"/>
                  </a:lnTo>
                  <a:lnTo>
                    <a:pt x="274142" y="0"/>
                  </a:lnTo>
                  <a:close/>
                </a:path>
                <a:path w="274320" h="74295">
                  <a:moveTo>
                    <a:pt x="274142" y="24396"/>
                  </a:moveTo>
                  <a:lnTo>
                    <a:pt x="43218" y="24396"/>
                  </a:lnTo>
                  <a:lnTo>
                    <a:pt x="48031" y="30670"/>
                  </a:lnTo>
                  <a:lnTo>
                    <a:pt x="48031" y="38430"/>
                  </a:lnTo>
                  <a:lnTo>
                    <a:pt x="49517" y="44716"/>
                  </a:lnTo>
                  <a:lnTo>
                    <a:pt x="41757" y="50609"/>
                  </a:lnTo>
                  <a:lnTo>
                    <a:pt x="274142" y="50609"/>
                  </a:lnTo>
                  <a:lnTo>
                    <a:pt x="274142" y="24396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58722" y="252475"/>
            <a:ext cx="2627478" cy="2616742"/>
          </a:xfrm>
          <a:prstGeom prst="rect">
            <a:avLst/>
          </a:prstGeom>
        </p:spPr>
        <p:txBody>
          <a:bodyPr vert="horz" wrap="square" lIns="0" tIns="427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65"/>
              </a:spcBef>
            </a:pPr>
            <a:r>
              <a:rPr sz="9600" spc="-365" dirty="0"/>
              <a:t>03</a:t>
            </a:r>
            <a:endParaRPr sz="9600" dirty="0"/>
          </a:p>
          <a:p>
            <a:pPr marL="189865">
              <a:lnSpc>
                <a:spcPct val="100000"/>
              </a:lnSpc>
              <a:spcBef>
                <a:spcPts val="1220"/>
              </a:spcBef>
            </a:pPr>
            <a:r>
              <a:rPr sz="3600" spc="-220" dirty="0"/>
              <a:t>K</a:t>
            </a:r>
            <a:r>
              <a:rPr sz="3600" spc="-145" dirty="0"/>
              <a:t>Ế</a:t>
            </a:r>
            <a:r>
              <a:rPr lang="en-VN" sz="3600" spc="400" dirty="0"/>
              <a:t>T</a:t>
            </a:r>
            <a:r>
              <a:rPr sz="3600" spc="-285" dirty="0"/>
              <a:t> </a:t>
            </a:r>
            <a:r>
              <a:rPr sz="3600" spc="-305" dirty="0"/>
              <a:t>Q</a:t>
            </a:r>
            <a:r>
              <a:rPr sz="3600" spc="-185" dirty="0"/>
              <a:t>U</a:t>
            </a:r>
            <a:r>
              <a:rPr sz="3600" spc="-114" dirty="0"/>
              <a:t>Ả</a:t>
            </a:r>
            <a:endParaRPr sz="3600" dirty="0"/>
          </a:p>
        </p:txBody>
      </p:sp>
      <p:sp>
        <p:nvSpPr>
          <p:cNvPr id="11" name="object 11"/>
          <p:cNvSpPr/>
          <p:nvPr/>
        </p:nvSpPr>
        <p:spPr>
          <a:xfrm>
            <a:off x="0" y="3251136"/>
            <a:ext cx="1677035" cy="0"/>
          </a:xfrm>
          <a:custGeom>
            <a:avLst/>
            <a:gdLst/>
            <a:ahLst/>
            <a:cxnLst/>
            <a:rect l="l" t="t" r="r" b="b"/>
            <a:pathLst>
              <a:path w="1677035">
                <a:moveTo>
                  <a:pt x="0" y="0"/>
                </a:moveTo>
                <a:lnTo>
                  <a:pt x="1676700" y="1"/>
                </a:lnTo>
              </a:path>
            </a:pathLst>
          </a:custGeom>
          <a:ln w="9525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056052"/>
            <a:ext cx="2847975" cy="0"/>
          </a:xfrm>
          <a:custGeom>
            <a:avLst/>
            <a:gdLst/>
            <a:ahLst/>
            <a:cxnLst/>
            <a:rect l="l" t="t" r="r" b="b"/>
            <a:pathLst>
              <a:path w="2847975">
                <a:moveTo>
                  <a:pt x="2847974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14535" y="0"/>
            <a:ext cx="8122920" cy="5143500"/>
            <a:chOff x="1014535" y="0"/>
            <a:chExt cx="8122920" cy="5143500"/>
          </a:xfrm>
        </p:grpSpPr>
        <p:sp>
          <p:nvSpPr>
            <p:cNvPr id="5" name="object 5"/>
            <p:cNvSpPr/>
            <p:nvPr/>
          </p:nvSpPr>
          <p:spPr>
            <a:xfrm>
              <a:off x="4389415" y="2962350"/>
              <a:ext cx="4747895" cy="0"/>
            </a:xfrm>
            <a:custGeom>
              <a:avLst/>
              <a:gdLst/>
              <a:ahLst/>
              <a:cxnLst/>
              <a:rect l="l" t="t" r="r" b="b"/>
              <a:pathLst>
                <a:path w="4747895">
                  <a:moveTo>
                    <a:pt x="4747802" y="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35" y="0"/>
              <a:ext cx="7114924" cy="51434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83727" y="2333742"/>
            <a:ext cx="197654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000000"/>
                </a:solidFill>
              </a:rPr>
              <a:t>K</a:t>
            </a:r>
            <a:r>
              <a:rPr sz="3000" spc="-114" dirty="0">
                <a:solidFill>
                  <a:srgbClr val="000000"/>
                </a:solidFill>
              </a:rPr>
              <a:t>Ế</a:t>
            </a:r>
            <a:r>
              <a:rPr lang="en-VN" sz="3000" spc="335" dirty="0">
                <a:solidFill>
                  <a:srgbClr val="000000"/>
                </a:solidFill>
              </a:rPr>
              <a:t>T</a:t>
            </a:r>
            <a:r>
              <a:rPr sz="3000" spc="-240" dirty="0">
                <a:solidFill>
                  <a:srgbClr val="000000"/>
                </a:solidFill>
              </a:rPr>
              <a:t> </a:t>
            </a:r>
            <a:r>
              <a:rPr sz="3000" spc="-215" dirty="0">
                <a:solidFill>
                  <a:srgbClr val="000000"/>
                </a:solidFill>
              </a:rPr>
              <a:t>Q</a:t>
            </a:r>
            <a:r>
              <a:rPr sz="3000" spc="-200" dirty="0">
                <a:solidFill>
                  <a:srgbClr val="000000"/>
                </a:solidFill>
              </a:rPr>
              <a:t>U</a:t>
            </a:r>
            <a:r>
              <a:rPr sz="3000" spc="-95" dirty="0">
                <a:solidFill>
                  <a:srgbClr val="000000"/>
                </a:solidFill>
              </a:rPr>
              <a:t>Ả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405</Words>
  <Application>Microsoft Office PowerPoint</Application>
  <PresentationFormat>On-screen Show (16:9)</PresentationFormat>
  <Paragraphs>63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Acumin Pro</vt:lpstr>
      <vt:lpstr>Al Nile</vt:lpstr>
      <vt:lpstr>Calibri</vt:lpstr>
      <vt:lpstr>Microsoft Sans Serif</vt:lpstr>
      <vt:lpstr>Roboto Condensed</vt:lpstr>
      <vt:lpstr>Roboto Condensed Light</vt:lpstr>
      <vt:lpstr>Roboto Lt</vt:lpstr>
      <vt:lpstr>Tahoma</vt:lpstr>
      <vt:lpstr>Office Theme</vt:lpstr>
      <vt:lpstr>PowerPoint Presentation</vt:lpstr>
      <vt:lpstr>PowerPoint Presentation</vt:lpstr>
      <vt:lpstr>NỘI DUNG</vt:lpstr>
      <vt:lpstr>PowerPoint Presentation</vt:lpstr>
      <vt:lpstr>LÝ DO CHỌN ĐỀ TÀI</vt:lpstr>
      <vt:lpstr>PowerPoint Presentation</vt:lpstr>
      <vt:lpstr>VẤN ĐỀ ĐẶTRA</vt:lpstr>
      <vt:lpstr>03 KẾT QUẢ</vt:lpstr>
      <vt:lpstr>KẾT QUẢ</vt:lpstr>
      <vt:lpstr>KẾT QUẢ</vt:lpstr>
      <vt:lpstr>KẾT QUẢ</vt:lpstr>
      <vt:lpstr>ĐÁNH GIÁ DATASET</vt:lpstr>
      <vt:lpstr>ƯU ĐIỂM</vt:lpstr>
      <vt:lpstr>HẠN CHẾ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Dell</cp:lastModifiedBy>
  <cp:revision>8</cp:revision>
  <dcterms:created xsi:type="dcterms:W3CDTF">2022-11-30T04:07:26Z</dcterms:created>
  <dcterms:modified xsi:type="dcterms:W3CDTF">2022-11-30T06:37:09Z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2022-11-30T00:00:00Z</vt:filetime>
  </property>
</Properties>
</file>